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>
  <p:sldMasterIdLst>
    <p:sldMasterId id="2147483677" r:id="rId1"/>
  </p:sldMasterIdLst>
  <p:notesMasterIdLst>
    <p:notesMasterId r:id="rId48"/>
  </p:notesMasterIdLst>
  <p:handoutMasterIdLst>
    <p:handoutMasterId r:id="rId49"/>
  </p:handoutMasterIdLst>
  <p:sldIdLst>
    <p:sldId id="289" r:id="rId2"/>
    <p:sldId id="277" r:id="rId3"/>
    <p:sldId id="303" r:id="rId4"/>
    <p:sldId id="304" r:id="rId5"/>
    <p:sldId id="305" r:id="rId6"/>
    <p:sldId id="312" r:id="rId7"/>
    <p:sldId id="297" r:id="rId8"/>
    <p:sldId id="298" r:id="rId9"/>
    <p:sldId id="281" r:id="rId10"/>
    <p:sldId id="272" r:id="rId11"/>
    <p:sldId id="296" r:id="rId12"/>
    <p:sldId id="288" r:id="rId13"/>
    <p:sldId id="318" r:id="rId14"/>
    <p:sldId id="261" r:id="rId15"/>
    <p:sldId id="262" r:id="rId16"/>
    <p:sldId id="263" r:id="rId17"/>
    <p:sldId id="273" r:id="rId18"/>
    <p:sldId id="317" r:id="rId19"/>
    <p:sldId id="264" r:id="rId20"/>
    <p:sldId id="265" r:id="rId21"/>
    <p:sldId id="266" r:id="rId22"/>
    <p:sldId id="267" r:id="rId23"/>
    <p:sldId id="268" r:id="rId24"/>
    <p:sldId id="291" r:id="rId25"/>
    <p:sldId id="292" r:id="rId26"/>
    <p:sldId id="293" r:id="rId27"/>
    <p:sldId id="280" r:id="rId28"/>
    <p:sldId id="270" r:id="rId29"/>
    <p:sldId id="286" r:id="rId30"/>
    <p:sldId id="295" r:id="rId31"/>
    <p:sldId id="287" r:id="rId32"/>
    <p:sldId id="271" r:id="rId33"/>
    <p:sldId id="275" r:id="rId34"/>
    <p:sldId id="300" r:id="rId35"/>
    <p:sldId id="284" r:id="rId36"/>
    <p:sldId id="285" r:id="rId37"/>
    <p:sldId id="316" r:id="rId38"/>
    <p:sldId id="310" r:id="rId39"/>
    <p:sldId id="306" r:id="rId40"/>
    <p:sldId id="308" r:id="rId41"/>
    <p:sldId id="307" r:id="rId42"/>
    <p:sldId id="309" r:id="rId43"/>
    <p:sldId id="311" r:id="rId44"/>
    <p:sldId id="299" r:id="rId45"/>
    <p:sldId id="314" r:id="rId46"/>
    <p:sldId id="315" r:id="rId47"/>
  </p:sldIdLst>
  <p:sldSz cx="9144000" cy="6858000" type="screen4x3"/>
  <p:notesSz cx="9658350" cy="6858000"/>
  <p:embeddedFontLst>
    <p:embeddedFont>
      <p:font typeface="Arial Narrow" panose="020B0606020202030204" pitchFamily="34" charset="0"/>
      <p:regular r:id="rId50"/>
      <p:bold r:id="rId51"/>
      <p:italic r:id="rId52"/>
      <p:boldItalic r:id="rId53"/>
    </p:embeddedFont>
    <p:embeddedFont>
      <p:font typeface="Corbel" panose="020B0503020204020204" pitchFamily="34" charset="0"/>
      <p:regular r:id="rId54"/>
      <p:bold r:id="rId55"/>
      <p:italic r:id="rId56"/>
      <p:boldItalic r:id="rId57"/>
    </p:embeddedFont>
    <p:embeddedFont>
      <p:font typeface="Calibri" panose="020F0502020204030204" pitchFamily="34" charset="0"/>
      <p:regular r:id="rId58"/>
      <p:bold r:id="rId59"/>
      <p:italic r:id="rId60"/>
      <p:boldItalic r:id="rId61"/>
    </p:embeddedFont>
  </p:embeddedFontLst>
  <p:defaultTextStyle>
    <a:defPPr>
      <a:defRPr lang="en-A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042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6600FF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294" y="-27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116" d="100"/>
          <a:sy n="116" d="100"/>
        </p:scale>
        <p:origin x="-276" y="-96"/>
      </p:cViewPr>
      <p:guideLst>
        <p:guide orient="horz" pos="2160"/>
        <p:guide pos="304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font" Target="fonts/font1.fntdata"/><Relationship Id="rId55" Type="http://schemas.openxmlformats.org/officeDocument/2006/relationships/font" Target="fonts/font6.fntdata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font" Target="fonts/font5.fntdata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4.fntdata"/><Relationship Id="rId58" Type="http://schemas.openxmlformats.org/officeDocument/2006/relationships/font" Target="fonts/font9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handoutMaster" Target="handoutMasters/handoutMaster1.xml"/><Relationship Id="rId57" Type="http://schemas.openxmlformats.org/officeDocument/2006/relationships/font" Target="fonts/font8.fntdata"/><Relationship Id="rId61" Type="http://schemas.openxmlformats.org/officeDocument/2006/relationships/font" Target="fonts/font12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3.fntdata"/><Relationship Id="rId60" Type="http://schemas.openxmlformats.org/officeDocument/2006/relationships/font" Target="fonts/font11.fntdata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56" Type="http://schemas.openxmlformats.org/officeDocument/2006/relationships/font" Target="fonts/font7.fntdata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font" Target="fonts/font2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10.fntdata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185285" cy="3246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473065" y="0"/>
            <a:ext cx="4185285" cy="3246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368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492781"/>
            <a:ext cx="4185285" cy="3787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368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473065" y="6492781"/>
            <a:ext cx="4185285" cy="3787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BE27ED79-D75F-4354-908B-796A6764EE94}" type="slidenum">
              <a:rPr lang="en-AU" altLang="en-US"/>
              <a:pPr/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07151194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185285" cy="3438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473065" y="0"/>
            <a:ext cx="4185285" cy="3438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317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114675" y="514350"/>
            <a:ext cx="3430588" cy="2571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1287780" y="3257663"/>
            <a:ext cx="7082790" cy="3086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AU" altLang="en-US" noProof="0" smtClean="0"/>
              <a:t>Click to edit Master text styles</a:t>
            </a:r>
          </a:p>
          <a:p>
            <a:pPr lvl="1"/>
            <a:r>
              <a:rPr lang="en-AU" altLang="en-US" noProof="0" smtClean="0"/>
              <a:t>Second level</a:t>
            </a:r>
          </a:p>
          <a:p>
            <a:pPr lvl="2"/>
            <a:r>
              <a:rPr lang="en-AU" altLang="en-US" noProof="0" smtClean="0"/>
              <a:t>Third level</a:t>
            </a:r>
          </a:p>
          <a:p>
            <a:pPr lvl="3"/>
            <a:r>
              <a:rPr lang="en-AU" altLang="en-US" noProof="0" smtClean="0"/>
              <a:t>Fourth level</a:t>
            </a:r>
          </a:p>
          <a:p>
            <a:pPr lvl="4"/>
            <a:r>
              <a:rPr lang="en-AU" altLang="en-US" noProof="0" smtClean="0"/>
              <a:t>Fifth level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514199"/>
            <a:ext cx="4185285" cy="3438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473065" y="6514199"/>
            <a:ext cx="4185285" cy="3438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87BC974F-9717-49A1-A20A-9F84E91B84E7}" type="slidenum">
              <a:rPr lang="en-AU" altLang="en-US"/>
              <a:pPr/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18582386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BC974F-9717-49A1-A20A-9F84E91B84E7}" type="slidenum">
              <a:rPr lang="en-AU" altLang="en-US" smtClean="0"/>
              <a:pPr/>
              <a:t>1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9955217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AC576160-25EA-41A1-A6E6-CE3C414E07D0}" type="slidenum">
              <a:rPr lang="en-AU" altLang="en-US"/>
              <a:pPr/>
              <a:t>29</a:t>
            </a:fld>
            <a:endParaRPr lang="en-AU" altLang="en-US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3034156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/>
          <p:cNvGrpSpPr/>
          <p:nvPr/>
        </p:nvGrpSpPr>
        <p:grpSpPr>
          <a:xfrm>
            <a:off x="203200" y="0"/>
            <a:ext cx="3778250" cy="6858001"/>
            <a:chOff x="203200" y="0"/>
            <a:chExt cx="3778250" cy="6858001"/>
          </a:xfrm>
        </p:grpSpPr>
        <p:sp>
          <p:nvSpPr>
            <p:cNvPr id="14" name="Freeform 6"/>
            <p:cNvSpPr/>
            <p:nvPr/>
          </p:nvSpPr>
          <p:spPr bwMode="auto">
            <a:xfrm>
              <a:off x="641350" y="0"/>
              <a:ext cx="1365250" cy="3971925"/>
            </a:xfrm>
            <a:custGeom>
              <a:avLst/>
              <a:gdLst/>
              <a:ahLst/>
              <a:cxnLst/>
              <a:rect l="0" t="0" r="r" b="b"/>
              <a:pathLst>
                <a:path w="860" h="2502">
                  <a:moveTo>
                    <a:pt x="0" y="2445"/>
                  </a:moveTo>
                  <a:lnTo>
                    <a:pt x="228" y="2502"/>
                  </a:lnTo>
                  <a:lnTo>
                    <a:pt x="860" y="0"/>
                  </a:lnTo>
                  <a:lnTo>
                    <a:pt x="620" y="0"/>
                  </a:lnTo>
                  <a:lnTo>
                    <a:pt x="0" y="244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5" name="Freeform 7"/>
            <p:cNvSpPr/>
            <p:nvPr/>
          </p:nvSpPr>
          <p:spPr bwMode="auto">
            <a:xfrm>
              <a:off x="203200" y="0"/>
              <a:ext cx="1336675" cy="3862388"/>
            </a:xfrm>
            <a:custGeom>
              <a:avLst/>
              <a:gdLst/>
              <a:ahLst/>
              <a:cxnLst/>
              <a:rect l="0" t="0" r="r" b="b"/>
              <a:pathLst>
                <a:path w="842" h="2433">
                  <a:moveTo>
                    <a:pt x="842" y="0"/>
                  </a:moveTo>
                  <a:lnTo>
                    <a:pt x="602" y="0"/>
                  </a:lnTo>
                  <a:lnTo>
                    <a:pt x="0" y="2376"/>
                  </a:lnTo>
                  <a:lnTo>
                    <a:pt x="228" y="2433"/>
                  </a:lnTo>
                  <a:lnTo>
                    <a:pt x="842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6" name="Freeform 8"/>
            <p:cNvSpPr/>
            <p:nvPr/>
          </p:nvSpPr>
          <p:spPr bwMode="auto">
            <a:xfrm>
              <a:off x="207963" y="3776663"/>
              <a:ext cx="1936750" cy="3081338"/>
            </a:xfrm>
            <a:custGeom>
              <a:avLst/>
              <a:gdLst/>
              <a:ahLst/>
              <a:cxnLst/>
              <a:rect l="0" t="0" r="r" b="b"/>
              <a:pathLst>
                <a:path w="1220" h="1941">
                  <a:moveTo>
                    <a:pt x="0" y="0"/>
                  </a:moveTo>
                  <a:lnTo>
                    <a:pt x="1166" y="1941"/>
                  </a:lnTo>
                  <a:lnTo>
                    <a:pt x="1220" y="19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0" name="Freeform 9"/>
            <p:cNvSpPr/>
            <p:nvPr/>
          </p:nvSpPr>
          <p:spPr bwMode="auto">
            <a:xfrm>
              <a:off x="646113" y="3886200"/>
              <a:ext cx="2373313" cy="2971800"/>
            </a:xfrm>
            <a:custGeom>
              <a:avLst/>
              <a:gdLst/>
              <a:ahLst/>
              <a:cxnLst/>
              <a:rect l="0" t="0" r="r" b="b"/>
              <a:pathLst>
                <a:path w="1495" h="1872">
                  <a:moveTo>
                    <a:pt x="1495" y="1872"/>
                  </a:moveTo>
                  <a:lnTo>
                    <a:pt x="0" y="0"/>
                  </a:lnTo>
                  <a:lnTo>
                    <a:pt x="1442" y="1872"/>
                  </a:lnTo>
                  <a:lnTo>
                    <a:pt x="1495" y="187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1" name="Freeform 10"/>
            <p:cNvSpPr/>
            <p:nvPr/>
          </p:nvSpPr>
          <p:spPr bwMode="auto">
            <a:xfrm>
              <a:off x="641350" y="3881438"/>
              <a:ext cx="3340100" cy="2976563"/>
            </a:xfrm>
            <a:custGeom>
              <a:avLst/>
              <a:gdLst/>
              <a:ahLst/>
              <a:cxnLst/>
              <a:rect l="0" t="0" r="r" b="b"/>
              <a:pathLst>
                <a:path w="2104" h="1875">
                  <a:moveTo>
                    <a:pt x="0" y="0"/>
                  </a:moveTo>
                  <a:lnTo>
                    <a:pt x="3" y="3"/>
                  </a:lnTo>
                  <a:lnTo>
                    <a:pt x="1498" y="1875"/>
                  </a:lnTo>
                  <a:lnTo>
                    <a:pt x="2104" y="1875"/>
                  </a:lnTo>
                  <a:lnTo>
                    <a:pt x="228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2" name="Freeform 11"/>
            <p:cNvSpPr/>
            <p:nvPr/>
          </p:nvSpPr>
          <p:spPr bwMode="auto">
            <a:xfrm>
              <a:off x="203200" y="3771900"/>
              <a:ext cx="2660650" cy="3086100"/>
            </a:xfrm>
            <a:custGeom>
              <a:avLst/>
              <a:gdLst/>
              <a:ahLst/>
              <a:cxnLst/>
              <a:rect l="0" t="0" r="r" b="b"/>
              <a:pathLst>
                <a:path w="1676" h="1944">
                  <a:moveTo>
                    <a:pt x="1676" y="1944"/>
                  </a:moveTo>
                  <a:lnTo>
                    <a:pt x="264" y="111"/>
                  </a:lnTo>
                  <a:lnTo>
                    <a:pt x="225" y="60"/>
                  </a:lnTo>
                  <a:lnTo>
                    <a:pt x="228" y="60"/>
                  </a:lnTo>
                  <a:lnTo>
                    <a:pt x="264" y="111"/>
                  </a:lnTo>
                  <a:lnTo>
                    <a:pt x="234" y="69"/>
                  </a:lnTo>
                  <a:lnTo>
                    <a:pt x="228" y="57"/>
                  </a:lnTo>
                  <a:lnTo>
                    <a:pt x="222" y="54"/>
                  </a:lnTo>
                  <a:lnTo>
                    <a:pt x="0" y="0"/>
                  </a:lnTo>
                  <a:lnTo>
                    <a:pt x="3" y="3"/>
                  </a:lnTo>
                  <a:lnTo>
                    <a:pt x="1223" y="1944"/>
                  </a:lnTo>
                  <a:lnTo>
                    <a:pt x="1676" y="194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39673" y="914401"/>
            <a:ext cx="6947127" cy="3488266"/>
          </a:xfrm>
        </p:spPr>
        <p:txBody>
          <a:bodyPr anchor="b">
            <a:normAutofit/>
          </a:bodyPr>
          <a:lstStyle>
            <a:lvl1pPr algn="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24238" y="4402666"/>
            <a:ext cx="5762563" cy="1364531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25773" y="6117336"/>
            <a:ext cx="857473" cy="365125"/>
          </a:xfrm>
        </p:spPr>
        <p:txBody>
          <a:bodyPr/>
          <a:lstStyle/>
          <a:p>
            <a:pPr>
              <a:defRPr/>
            </a:pPr>
            <a:fld id="{0FF1166E-5FBC-4A08-8096-A74955CC7928}" type="datetime1">
              <a:rPr lang="en-US" altLang="en-US" smtClean="0"/>
              <a:pPr>
                <a:defRPr/>
              </a:pPr>
              <a:t>9/23/2014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23733" y="6117336"/>
            <a:ext cx="3609438" cy="365125"/>
          </a:xfrm>
        </p:spPr>
        <p:txBody>
          <a:bodyPr/>
          <a:lstStyle/>
          <a:p>
            <a:pPr>
              <a:defRPr/>
            </a:pPr>
            <a:r>
              <a:rPr lang="en-US" altLang="en-US" smtClean="0"/>
              <a:t>Eastbound Clinic - Dr Alan Molloy</a:t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75320" y="6117336"/>
            <a:ext cx="411480" cy="365125"/>
          </a:xfrm>
        </p:spPr>
        <p:txBody>
          <a:bodyPr/>
          <a:lstStyle/>
          <a:p>
            <a:fld id="{6F79E28B-DC07-406A-9DE9-76F9F11D6A85}" type="slidenum">
              <a:rPr lang="en-US" altLang="en-US" smtClean="0"/>
              <a:pPr/>
              <a:t>‹#›</a:t>
            </a:fld>
            <a:endParaRPr lang="en-US" altLang="en-US"/>
          </a:p>
        </p:txBody>
      </p:sp>
      <p:sp>
        <p:nvSpPr>
          <p:cNvPr id="23" name="Freeform 12"/>
          <p:cNvSpPr/>
          <p:nvPr/>
        </p:nvSpPr>
        <p:spPr bwMode="auto">
          <a:xfrm>
            <a:off x="203200" y="3771900"/>
            <a:ext cx="361950" cy="90488"/>
          </a:xfrm>
          <a:custGeom>
            <a:avLst/>
            <a:gdLst/>
            <a:ahLst/>
            <a:cxnLst/>
            <a:rect l="0" t="0" r="r" b="b"/>
            <a:pathLst>
              <a:path w="228" h="57">
                <a:moveTo>
                  <a:pt x="228" y="57"/>
                </a:moveTo>
                <a:lnTo>
                  <a:pt x="0" y="0"/>
                </a:lnTo>
                <a:lnTo>
                  <a:pt x="222" y="54"/>
                </a:lnTo>
                <a:lnTo>
                  <a:pt x="228" y="57"/>
                </a:lnTo>
                <a:close/>
              </a:path>
            </a:pathLst>
          </a:custGeom>
          <a:solidFill>
            <a:srgbClr val="29AB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sp>
      <p:sp>
        <p:nvSpPr>
          <p:cNvPr id="24" name="Freeform 13"/>
          <p:cNvSpPr/>
          <p:nvPr/>
        </p:nvSpPr>
        <p:spPr bwMode="auto">
          <a:xfrm>
            <a:off x="560388" y="3867150"/>
            <a:ext cx="61913" cy="80963"/>
          </a:xfrm>
          <a:custGeom>
            <a:avLst/>
            <a:gdLst/>
            <a:ahLst/>
            <a:cxnLst/>
            <a:rect l="0" t="0" r="r" b="b"/>
            <a:pathLst>
              <a:path w="39" h="51">
                <a:moveTo>
                  <a:pt x="0" y="0"/>
                </a:moveTo>
                <a:lnTo>
                  <a:pt x="39" y="51"/>
                </a:lnTo>
                <a:lnTo>
                  <a:pt x="3" y="0"/>
                </a:lnTo>
                <a:lnTo>
                  <a:pt x="0" y="0"/>
                </a:lnTo>
                <a:close/>
              </a:path>
            </a:pathLst>
          </a:custGeom>
          <a:solidFill>
            <a:srgbClr val="29AB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sp>
    </p:spTree>
    <p:extLst>
      <p:ext uri="{BB962C8B-B14F-4D97-AF65-F5344CB8AC3E}">
        <p14:creationId xmlns:p14="http://schemas.microsoft.com/office/powerpoint/2010/main" val="153445364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3" y="4732865"/>
            <a:ext cx="751599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789975" y="932112"/>
            <a:ext cx="6171065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3523" y="5299603"/>
            <a:ext cx="751599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9/23/2014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Eastbound Clinic - Dr Alan Molloy</a:t>
            </a: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16BDC-B76E-404B-A88F-F0ADCAE831CD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08043378"/>
      </p:ext>
    </p:extLst>
  </p:cSld>
  <p:clrMapOvr>
    <a:masterClrMapping/>
  </p:clrMapOvr>
  <p:hf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4" y="685800"/>
            <a:ext cx="751599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4" y="4343400"/>
            <a:ext cx="7515992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9/23/2014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Eastbound Clinic - Dr Alan Molloy</a:t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16BDC-B76E-404B-A88F-F0ADCAE831CD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3414819"/>
      </p:ext>
    </p:extLst>
  </p:cSld>
  <p:clrMapOvr>
    <a:masterClrMapping/>
  </p:clrMapOvr>
  <p:hf hd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969421" y="863023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72197" y="2819399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6741" y="685801"/>
            <a:ext cx="6974115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598235" y="3428999"/>
            <a:ext cx="6631128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3" y="4343400"/>
            <a:ext cx="751599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9/23/2014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Eastbound Clinic - Dr Alan Molloy</a:t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16BDC-B76E-404B-A88F-F0ADCAE831CD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80244490"/>
      </p:ext>
    </p:extLst>
  </p:cSld>
  <p:clrMapOvr>
    <a:masterClrMapping/>
  </p:clrMapOvr>
  <p:hf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5" y="3308581"/>
            <a:ext cx="751598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4" y="4777381"/>
            <a:ext cx="751599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9/23/2014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Eastbound Clinic - Dr Alan Molloy</a:t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16BDC-B76E-404B-A88F-F0ADCAE831CD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02869944"/>
      </p:ext>
    </p:extLst>
  </p:cSld>
  <p:clrMapOvr>
    <a:masterClrMapping/>
  </p:clrMapOvr>
  <p:hf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969421" y="863023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72197" y="2819399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6741" y="685801"/>
            <a:ext cx="6974115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13525" y="3886200"/>
            <a:ext cx="751599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4" y="4775200"/>
            <a:ext cx="751599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9/23/2014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Eastbound Clinic - Dr Alan Molloy</a:t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16BDC-B76E-404B-A88F-F0ADCAE831CD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31331158"/>
      </p:ext>
    </p:extLst>
  </p:cSld>
  <p:clrMapOvr>
    <a:masterClrMapping/>
  </p:clrMapOvr>
  <p:hf hd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5" y="685801"/>
            <a:ext cx="7515991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13524" y="3505200"/>
            <a:ext cx="7515992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4" y="4343400"/>
            <a:ext cx="7515992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9/23/2014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Eastbound Clinic - Dr Alan Molloy</a:t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16BDC-B76E-404B-A88F-F0ADCAE831CD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4253138"/>
      </p:ext>
    </p:extLst>
  </p:cSld>
  <p:clrMapOvr>
    <a:masterClrMapping/>
  </p:clrMapOvr>
  <p:hf hd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9/23/2014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Eastbound Clinic - Dr Alan Molloy</a:t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7BC53-76E3-4520-9BC9-05EE8D172A8E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2965331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01393" y="685800"/>
            <a:ext cx="1328123" cy="5105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13524" y="685800"/>
            <a:ext cx="6016373" cy="51054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9/23/2014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Eastbound Clinic - Dr Alan Molloy</a:t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7B6E1-209D-4016-95B0-3B7607F23DE6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7286003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4191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1219200" y="2044700"/>
            <a:ext cx="7772400" cy="4114800"/>
          </a:xfrm>
        </p:spPr>
        <p:txBody>
          <a:bodyPr/>
          <a:lstStyle/>
          <a:p>
            <a:pPr lvl="0"/>
            <a:endParaRPr lang="en-AU" noProof="0" smtClean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/>
              <a:t>Eastbound Clinic - Dr Alan Molloy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EDAE72D-F9BF-4DD8-BF01-BA0C6B3FE0B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87652611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2133" y="457201"/>
            <a:ext cx="7704667" cy="1981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2133" y="2667000"/>
            <a:ext cx="7704667" cy="3332816"/>
          </a:xfrm>
        </p:spPr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44329" y="6108173"/>
            <a:ext cx="857473" cy="365125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9/23/2014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72647" y="6108173"/>
            <a:ext cx="5314517" cy="365125"/>
          </a:xfrm>
        </p:spPr>
        <p:txBody>
          <a:bodyPr/>
          <a:lstStyle/>
          <a:p>
            <a:pPr>
              <a:defRPr/>
            </a:pPr>
            <a:r>
              <a:rPr lang="en-US" altLang="en-US" smtClean="0"/>
              <a:t>Eastbound Clinic - Dr Alan Molloy</a:t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58967" y="6108173"/>
            <a:ext cx="427833" cy="365125"/>
          </a:xfrm>
        </p:spPr>
        <p:txBody>
          <a:bodyPr/>
          <a:lstStyle/>
          <a:p>
            <a:fld id="{35C7F11D-A700-40C6-A839-51AFB4A9517A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8258838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6995" y="2666998"/>
            <a:ext cx="6699805" cy="2360071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86998" y="5027070"/>
            <a:ext cx="6699802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9/23/2014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Eastbound Clinic - Dr Alan Molloy</a:t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73317" y="6116070"/>
            <a:ext cx="413483" cy="365125"/>
          </a:xfrm>
        </p:spPr>
        <p:txBody>
          <a:bodyPr/>
          <a:lstStyle/>
          <a:p>
            <a:fld id="{76E90C25-9803-4303-91BE-1D541143E92D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09842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2133" y="685801"/>
            <a:ext cx="7704667" cy="175259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82133" y="2667000"/>
            <a:ext cx="3739896" cy="3368674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46904" y="2667000"/>
            <a:ext cx="3739896" cy="3346824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9/23/2014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Eastbound Clinic - Dr Alan Molloy</a:t>
            </a: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E0D74-B6BC-4A16-9C8E-86AB988A575C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9472094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29481" y="2658533"/>
            <a:ext cx="3456291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13523" y="3335336"/>
            <a:ext cx="3672248" cy="2665259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710" y="2667000"/>
            <a:ext cx="3467806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957266" y="3335336"/>
            <a:ext cx="3672248" cy="2665259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9/23/2014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Eastbound Clinic - Dr Alan Molloy</a:t>
            </a:r>
            <a:endParaRPr lang="en-US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BDA3F-C9C1-44AD-915B-11133F81559C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910654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9/23/2014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Eastbound Clinic - Dr Alan Molloy</a:t>
            </a:r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113CF-3F59-48E5-A4E9-50C903EB962C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1505596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9/23/2014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Eastbound Clinic - Dr Alan Molloy</a:t>
            </a:r>
            <a:endParaRPr lang="en-US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4B28E-E626-435D-B0F0-3A37CCAECF5E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8772633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4" y="1600200"/>
            <a:ext cx="2662534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47553" y="685800"/>
            <a:ext cx="4681962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3524" y="2971800"/>
            <a:ext cx="2662534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9/23/2014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Eastbound Clinic - Dr Alan Molloy</a:t>
            </a: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F246F-CB44-49E3-A06A-47E227381115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314679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2332" y="1752599"/>
            <a:ext cx="4070679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697495" y="914400"/>
            <a:ext cx="2461371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2332" y="3124199"/>
            <a:ext cx="4070679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9/23/2014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Eastbound Clinic - Dr Alan Molloy</a:t>
            </a: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85CD9-E09C-4532-BCFB-A99619B7CCC9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9863103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0" y="0"/>
            <a:ext cx="2132013" cy="6858001"/>
            <a:chOff x="0" y="0"/>
            <a:chExt cx="2132013" cy="6858001"/>
          </a:xfrm>
        </p:grpSpPr>
        <p:sp>
          <p:nvSpPr>
            <p:cNvPr id="15" name="Freeform 6"/>
            <p:cNvSpPr/>
            <p:nvPr/>
          </p:nvSpPr>
          <p:spPr bwMode="auto">
            <a:xfrm>
              <a:off x="0" y="0"/>
              <a:ext cx="1073150" cy="5291138"/>
            </a:xfrm>
            <a:custGeom>
              <a:avLst/>
              <a:gdLst/>
              <a:ahLst/>
              <a:cxnLst/>
              <a:rect l="0" t="0" r="r" b="b"/>
              <a:pathLst>
                <a:path w="676" h="3333">
                  <a:moveTo>
                    <a:pt x="0" y="3132"/>
                  </a:moveTo>
                  <a:lnTo>
                    <a:pt x="0" y="3312"/>
                  </a:lnTo>
                  <a:lnTo>
                    <a:pt x="126" y="3333"/>
                  </a:lnTo>
                  <a:lnTo>
                    <a:pt x="676" y="0"/>
                  </a:lnTo>
                  <a:lnTo>
                    <a:pt x="514" y="0"/>
                  </a:lnTo>
                  <a:lnTo>
                    <a:pt x="0" y="313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6" name="Freeform 7"/>
            <p:cNvSpPr/>
            <p:nvPr/>
          </p:nvSpPr>
          <p:spPr bwMode="auto">
            <a:xfrm>
              <a:off x="0" y="0"/>
              <a:ext cx="758825" cy="4624388"/>
            </a:xfrm>
            <a:custGeom>
              <a:avLst/>
              <a:gdLst/>
              <a:ahLst/>
              <a:cxnLst/>
              <a:rect l="0" t="0" r="r" b="b"/>
              <a:pathLst>
                <a:path w="478" h="2913">
                  <a:moveTo>
                    <a:pt x="478" y="0"/>
                  </a:moveTo>
                  <a:lnTo>
                    <a:pt x="318" y="0"/>
                  </a:lnTo>
                  <a:lnTo>
                    <a:pt x="0" y="1938"/>
                  </a:lnTo>
                  <a:lnTo>
                    <a:pt x="0" y="2913"/>
                  </a:lnTo>
                  <a:lnTo>
                    <a:pt x="478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7" name="Freeform 8"/>
            <p:cNvSpPr/>
            <p:nvPr/>
          </p:nvSpPr>
          <p:spPr bwMode="auto">
            <a:xfrm>
              <a:off x="0" y="5662613"/>
              <a:ext cx="906463" cy="1195388"/>
            </a:xfrm>
            <a:custGeom>
              <a:avLst/>
              <a:gdLst/>
              <a:ahLst/>
              <a:cxnLst/>
              <a:rect l="0" t="0" r="r" b="b"/>
              <a:pathLst>
                <a:path w="571" h="753">
                  <a:moveTo>
                    <a:pt x="0" y="0"/>
                  </a:moveTo>
                  <a:lnTo>
                    <a:pt x="0" y="12"/>
                  </a:lnTo>
                  <a:lnTo>
                    <a:pt x="538" y="753"/>
                  </a:lnTo>
                  <a:lnTo>
                    <a:pt x="571" y="7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8" name="Freeform 9"/>
            <p:cNvSpPr/>
            <p:nvPr/>
          </p:nvSpPr>
          <p:spPr bwMode="auto">
            <a:xfrm>
              <a:off x="0" y="5295900"/>
              <a:ext cx="1487488" cy="1562100"/>
            </a:xfrm>
            <a:custGeom>
              <a:avLst/>
              <a:gdLst/>
              <a:ahLst/>
              <a:cxnLst/>
              <a:rect l="0" t="0" r="r" b="b"/>
              <a:pathLst>
                <a:path w="937" h="984">
                  <a:moveTo>
                    <a:pt x="0" y="0"/>
                  </a:moveTo>
                  <a:lnTo>
                    <a:pt x="0" y="3"/>
                  </a:lnTo>
                  <a:lnTo>
                    <a:pt x="901" y="984"/>
                  </a:lnTo>
                  <a:lnTo>
                    <a:pt x="937" y="98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9" name="Freeform 10"/>
            <p:cNvSpPr/>
            <p:nvPr/>
          </p:nvSpPr>
          <p:spPr bwMode="auto">
            <a:xfrm>
              <a:off x="0" y="5257800"/>
              <a:ext cx="2132013" cy="1600200"/>
            </a:xfrm>
            <a:custGeom>
              <a:avLst/>
              <a:gdLst/>
              <a:ahLst/>
              <a:cxnLst/>
              <a:rect l="0" t="0" r="r" b="b"/>
              <a:pathLst>
                <a:path w="1343" h="1008">
                  <a:moveTo>
                    <a:pt x="0" y="24"/>
                  </a:moveTo>
                  <a:lnTo>
                    <a:pt x="937" y="1008"/>
                  </a:lnTo>
                  <a:lnTo>
                    <a:pt x="1343" y="1008"/>
                  </a:lnTo>
                  <a:lnTo>
                    <a:pt x="126" y="21"/>
                  </a:lnTo>
                  <a:lnTo>
                    <a:pt x="0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0" name="Freeform 11"/>
            <p:cNvSpPr/>
            <p:nvPr/>
          </p:nvSpPr>
          <p:spPr bwMode="auto">
            <a:xfrm>
              <a:off x="0" y="5357813"/>
              <a:ext cx="1377950" cy="1500188"/>
            </a:xfrm>
            <a:custGeom>
              <a:avLst/>
              <a:gdLst/>
              <a:ahLst/>
              <a:cxnLst/>
              <a:rect l="0" t="0" r="r" b="b"/>
              <a:pathLst>
                <a:path w="868" h="945">
                  <a:moveTo>
                    <a:pt x="0" y="192"/>
                  </a:moveTo>
                  <a:lnTo>
                    <a:pt x="571" y="945"/>
                  </a:lnTo>
                  <a:lnTo>
                    <a:pt x="868" y="945"/>
                  </a:lnTo>
                  <a:lnTo>
                    <a:pt x="0" y="0"/>
                  </a:lnTo>
                  <a:lnTo>
                    <a:pt x="0" y="19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82133" y="457201"/>
            <a:ext cx="7704667" cy="19812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2134" y="2667000"/>
            <a:ext cx="7704666" cy="33569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8679" y="6116070"/>
            <a:ext cx="8574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9/23/2014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86997" y="6116070"/>
            <a:ext cx="53145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r>
              <a:rPr lang="en-US" altLang="en-US" smtClean="0"/>
              <a:t>Eastbound Clinic - Dr Alan Molloy</a:t>
            </a: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73317" y="6116070"/>
            <a:ext cx="4134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A7C16BDC-B76E-404B-A88F-F0ADCAE831CD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460760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  <p:sldLayoutId id="2147483694" r:id="rId17"/>
    <p:sldLayoutId id="2147483695" r:id="rId18"/>
  </p:sldLayoutIdLst>
  <p:transition/>
  <p:timing>
    <p:tnLst>
      <p:par>
        <p:cTn id="1" dur="indefinite" restart="never" nodeType="tmRoot"/>
      </p:par>
    </p:tnLst>
  </p:timing>
  <p:hf hdr="0" dt="0"/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38200" y="1066800"/>
            <a:ext cx="77724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n-AU" altLang="en-US" sz="5400" smtClean="0"/>
              <a:t>Abandoning</a:t>
            </a:r>
            <a:br>
              <a:rPr lang="en-AU" altLang="en-US" sz="5400" smtClean="0"/>
            </a:br>
            <a:r>
              <a:rPr lang="en-AU" altLang="en-US" sz="5400" smtClean="0"/>
              <a:t> Bulk Billing</a:t>
            </a:r>
          </a:p>
        </p:txBody>
      </p:sp>
      <p:sp>
        <p:nvSpPr>
          <p:cNvPr id="307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91880" y="3352800"/>
            <a:ext cx="5042520" cy="1752600"/>
          </a:xfrm>
        </p:spPr>
        <p:txBody>
          <a:bodyPr>
            <a:normAutofit fontScale="92500" lnSpcReduction="20000"/>
          </a:bodyPr>
          <a:lstStyle/>
          <a:p>
            <a:pPr algn="l"/>
            <a:r>
              <a:rPr lang="en-AU" altLang="en-US" sz="3600" dirty="0" smtClean="0"/>
              <a:t>NOT 		“IF?”  </a:t>
            </a:r>
          </a:p>
          <a:p>
            <a:pPr algn="l"/>
            <a:r>
              <a:rPr lang="en-AU" altLang="en-US" sz="3600" dirty="0" smtClean="0"/>
              <a:t>BUT 		“WHEN?”</a:t>
            </a:r>
          </a:p>
          <a:p>
            <a:pPr algn="l"/>
            <a:r>
              <a:rPr lang="en-AU" altLang="en-US" sz="3600" dirty="0" smtClean="0"/>
              <a:t>AND 	“HOW?”</a:t>
            </a:r>
          </a:p>
        </p:txBody>
      </p:sp>
      <p:sp>
        <p:nvSpPr>
          <p:cNvPr id="3074" name="Rectangle 7"/>
          <p:cNvSpPr>
            <a:spLocks noGrp="1" noChangeArrowheads="1"/>
          </p:cNvSpPr>
          <p:nvPr>
            <p:ph type="dt" sz="half" idx="10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C818F56D-D3CB-4B50-B1A3-7D8787B6ADE6}" type="datetime1">
              <a:rPr lang="en-US" altLang="en-US">
                <a:latin typeface="Arial Narrow" panose="020B0606020202030204" pitchFamily="34" charset="0"/>
              </a:rPr>
              <a:pPr/>
              <a:t>9/23/2014</a:t>
            </a:fld>
            <a:endParaRPr lang="en-US" altLang="en-US">
              <a:latin typeface="Arial Narrow" panose="020B0606020202030204" pitchFamily="34" charset="0"/>
            </a:endParaRPr>
          </a:p>
        </p:txBody>
      </p:sp>
      <p:sp>
        <p:nvSpPr>
          <p:cNvPr id="3075" name="Rectangle 8"/>
          <p:cNvSpPr>
            <a:spLocks noGrp="1" noChangeArrowheads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>
                <a:latin typeface="Arial Narrow" panose="020B0606020202030204" pitchFamily="34" charset="0"/>
              </a:rPr>
              <a:t>Eastbound Clinic - Dr Alan Molloy</a:t>
            </a:r>
          </a:p>
        </p:txBody>
      </p:sp>
      <p:sp>
        <p:nvSpPr>
          <p:cNvPr id="3076" name="Rectangle 9"/>
          <p:cNvSpPr>
            <a:spLocks noGrp="1" noChangeArrowheads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FDD359C0-BAD4-46C7-A3F8-513E9FE15451}" type="slidenum">
              <a:rPr lang="en-US" altLang="en-US">
                <a:latin typeface="Arial Narrow" panose="020B0606020202030204" pitchFamily="34" charset="0"/>
              </a:rPr>
              <a:pPr/>
              <a:t>1</a:t>
            </a:fld>
            <a:endParaRPr lang="en-US" altLang="en-US">
              <a:latin typeface="Arial Narrow" panose="020B060602020203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2"/>
          <p:cNvSpPr>
            <a:spLocks noGrp="1" noChangeArrowheads="1"/>
          </p:cNvSpPr>
          <p:nvPr>
            <p:ph type="title"/>
          </p:nvPr>
        </p:nvSpPr>
        <p:spPr>
          <a:xfrm>
            <a:off x="611560" y="472574"/>
            <a:ext cx="7772400" cy="1600200"/>
          </a:xfrm>
        </p:spPr>
        <p:txBody>
          <a:bodyPr>
            <a:normAutofit fontScale="90000"/>
          </a:bodyPr>
          <a:lstStyle/>
          <a:p>
            <a:pPr algn="ctr"/>
            <a:r>
              <a:rPr lang="en-AU" altLang="en-US" sz="4900" dirty="0" smtClean="0">
                <a:latin typeface="+mn-lt"/>
                <a:ea typeface="+mn-ea"/>
                <a:cs typeface="+mn-cs"/>
              </a:rPr>
              <a:t>When </a:t>
            </a:r>
            <a:r>
              <a:rPr lang="en-AU" altLang="en-US" sz="4900" dirty="0" err="1" smtClean="0">
                <a:latin typeface="+mn-lt"/>
                <a:ea typeface="+mn-ea"/>
                <a:cs typeface="+mn-cs"/>
              </a:rPr>
              <a:t>copayments</a:t>
            </a:r>
            <a:r>
              <a:rPr lang="en-AU" altLang="en-US" sz="4900" dirty="0" smtClean="0">
                <a:latin typeface="+mn-lt"/>
                <a:ea typeface="+mn-ea"/>
                <a:cs typeface="+mn-cs"/>
              </a:rPr>
              <a:t> were introduced</a:t>
            </a:r>
            <a:r>
              <a:rPr lang="en-AU" altLang="en-US" sz="6600" dirty="0" smtClean="0"/>
              <a:t/>
            </a:r>
            <a:br>
              <a:rPr lang="en-AU" altLang="en-US" sz="6600" dirty="0" smtClean="0"/>
            </a:br>
            <a:endParaRPr lang="en-AU" altLang="en-US" dirty="0" smtClean="0"/>
          </a:p>
        </p:txBody>
      </p:sp>
      <p:sp>
        <p:nvSpPr>
          <p:cNvPr id="7170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>
                <a:latin typeface="Arial Narrow" panose="020B0606020202030204" pitchFamily="34" charset="0"/>
              </a:rPr>
              <a:t>Eastbound Clinic - Dr Alan Molloy</a:t>
            </a:r>
          </a:p>
        </p:txBody>
      </p:sp>
      <p:sp>
        <p:nvSpPr>
          <p:cNvPr id="7171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9BAD89CF-F59F-4861-AFFC-F71FCA747B35}" type="slidenum">
              <a:rPr lang="en-US" altLang="en-US">
                <a:latin typeface="Arial Narrow" panose="020B0606020202030204" pitchFamily="34" charset="0"/>
              </a:rPr>
              <a:pPr/>
              <a:t>10</a:t>
            </a:fld>
            <a:endParaRPr lang="en-US" altLang="en-US">
              <a:latin typeface="Arial Narrow" panose="020B0606020202030204" pitchFamily="34" charset="0"/>
            </a:endParaRPr>
          </a:p>
        </p:txBody>
      </p:sp>
      <p:graphicFrame>
        <p:nvGraphicFramePr>
          <p:cNvPr id="7173" name="Object 5"/>
          <p:cNvGraphicFramePr>
            <a:graphicFrameLocks noChangeAspect="1"/>
          </p:cNvGraphicFramePr>
          <p:nvPr/>
        </p:nvGraphicFramePr>
        <p:xfrm>
          <a:off x="8267700" y="0"/>
          <a:ext cx="876300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9" name="Bitmap Image" r:id="rId3" imgW="2828502" imgH="2914703" progId="Paint.Picture">
                  <p:embed/>
                </p:oleObj>
              </mc:Choice>
              <mc:Fallback>
                <p:oleObj name="Bitmap Image" r:id="rId3" imgW="2828502" imgH="2914703" progId="Paint.Picture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67700" y="0"/>
                        <a:ext cx="876300" cy="901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762000" y="2133600"/>
            <a:ext cx="8153400" cy="40091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Char char="•"/>
            </a:pPr>
            <a:r>
              <a:rPr lang="en-AU" altLang="en-US" sz="3600" dirty="0" err="1">
                <a:latin typeface="+mn-lt"/>
              </a:rPr>
              <a:t>Copayments</a:t>
            </a:r>
            <a:r>
              <a:rPr lang="en-AU" altLang="en-US" sz="3600" dirty="0">
                <a:latin typeface="+mn-lt"/>
              </a:rPr>
              <a:t> introduced for HCC </a:t>
            </a:r>
            <a:r>
              <a:rPr lang="en-AU" altLang="en-US" sz="3600" dirty="0" smtClean="0">
                <a:latin typeface="+mn-lt"/>
              </a:rPr>
              <a:t>holders/ Pensioners </a:t>
            </a:r>
            <a:r>
              <a:rPr lang="en-AU" altLang="en-US" sz="3600" dirty="0">
                <a:latin typeface="+mn-lt"/>
              </a:rPr>
              <a:t>April 1998</a:t>
            </a:r>
          </a:p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en-AU" altLang="en-US" sz="3600" dirty="0">
                <a:latin typeface="+mn-lt"/>
              </a:rPr>
              <a:t>	- $5 </a:t>
            </a:r>
            <a:r>
              <a:rPr lang="en-AU" altLang="en-US" sz="3600" dirty="0" smtClean="0">
                <a:latin typeface="+mn-lt"/>
              </a:rPr>
              <a:t> Surgery consults</a:t>
            </a:r>
            <a:endParaRPr lang="en-AU" altLang="en-US" sz="3600" dirty="0">
              <a:latin typeface="+mn-lt"/>
            </a:endParaRPr>
          </a:p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en-AU" altLang="en-US" sz="3600" dirty="0">
                <a:latin typeface="+mn-lt"/>
              </a:rPr>
              <a:t>	- $10-15 </a:t>
            </a:r>
            <a:r>
              <a:rPr lang="en-AU" altLang="en-US" sz="3600" dirty="0" smtClean="0">
                <a:latin typeface="+mn-lt"/>
              </a:rPr>
              <a:t> All </a:t>
            </a:r>
            <a:r>
              <a:rPr lang="en-AU" altLang="en-US" sz="3600" dirty="0">
                <a:latin typeface="+mn-lt"/>
              </a:rPr>
              <a:t>home/hostel/nursing 		home visits</a:t>
            </a:r>
          </a:p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en-AU" altLang="en-US" sz="3600" dirty="0">
                <a:latin typeface="+mn-lt"/>
              </a:rPr>
              <a:t>	- $10 </a:t>
            </a:r>
            <a:r>
              <a:rPr lang="en-AU" altLang="en-US" sz="3600" dirty="0" smtClean="0">
                <a:latin typeface="+mn-lt"/>
              </a:rPr>
              <a:t> After </a:t>
            </a:r>
            <a:r>
              <a:rPr lang="en-AU" altLang="en-US" sz="3600" dirty="0">
                <a:latin typeface="+mn-lt"/>
              </a:rPr>
              <a:t>Hours at Surgery</a:t>
            </a:r>
          </a:p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en-AU" altLang="en-US" sz="3600" dirty="0">
                <a:latin typeface="+mn-lt"/>
              </a:rPr>
              <a:t>	- $10 </a:t>
            </a:r>
            <a:r>
              <a:rPr lang="en-AU" altLang="en-US" sz="3600" dirty="0" smtClean="0">
                <a:latin typeface="+mn-lt"/>
              </a:rPr>
              <a:t> Procedures</a:t>
            </a:r>
            <a:endParaRPr lang="en-AU" altLang="en-US" sz="3600" dirty="0">
              <a:latin typeface="+mn-lt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2133" y="457201"/>
            <a:ext cx="7704667" cy="1315615"/>
          </a:xfrm>
        </p:spPr>
        <p:txBody>
          <a:bodyPr/>
          <a:lstStyle/>
          <a:p>
            <a:r>
              <a:rPr lang="en-AU" dirty="0" smtClean="0"/>
              <a:t>Current Co-Payments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9592" y="1700808"/>
            <a:ext cx="7704667" cy="4010976"/>
          </a:xfrm>
        </p:spPr>
        <p:txBody>
          <a:bodyPr>
            <a:noAutofit/>
          </a:bodyPr>
          <a:lstStyle/>
          <a:p>
            <a:r>
              <a:rPr lang="en-AU" sz="3600" dirty="0"/>
              <a:t>$29 HCC and Pensioners</a:t>
            </a:r>
          </a:p>
          <a:p>
            <a:r>
              <a:rPr lang="en-AU" sz="3600" dirty="0"/>
              <a:t>$70 for Home Visits and Aged Care facilities</a:t>
            </a:r>
          </a:p>
          <a:p>
            <a:r>
              <a:rPr lang="en-AU" sz="3600" dirty="0"/>
              <a:t>$32 After hours consults at Clinic</a:t>
            </a:r>
          </a:p>
          <a:p>
            <a:r>
              <a:rPr lang="en-AU" sz="3600" dirty="0"/>
              <a:t>$79 Private Patient fee for Item 23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Eastbound Clinic - Dr Alan Molloy</a:t>
            </a:r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C7F11D-A700-40C6-A839-51AFB4A9517A}" type="slidenum">
              <a:rPr lang="en-US" altLang="en-US" smtClean="0"/>
              <a:pPr/>
              <a:t>11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6302956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2"/>
          <p:cNvSpPr txBox="1">
            <a:spLocks noChangeArrowheads="1"/>
          </p:cNvSpPr>
          <p:nvPr/>
        </p:nvSpPr>
        <p:spPr bwMode="auto">
          <a:xfrm>
            <a:off x="914400" y="2286000"/>
            <a:ext cx="72390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0"/>
            <a:ext cx="7772400" cy="1143000"/>
          </a:xfrm>
        </p:spPr>
        <p:txBody>
          <a:bodyPr/>
          <a:lstStyle/>
          <a:p>
            <a:r>
              <a:rPr lang="en-AU" dirty="0" smtClean="0"/>
              <a:t>Effect of billing policy on income</a:t>
            </a:r>
            <a:endParaRPr lang="en-AU" dirty="0"/>
          </a:p>
        </p:txBody>
      </p:sp>
      <p:pic>
        <p:nvPicPr>
          <p:cNvPr id="4" name="Chart Placeholder 3"/>
          <p:cNvPicPr>
            <a:picLocks noGrp="1" noChangeAspect="1"/>
          </p:cNvPicPr>
          <p:nvPr>
            <p:ph type="chart"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4401" y="1268760"/>
            <a:ext cx="5529807" cy="484629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981178" y="5719115"/>
            <a:ext cx="10801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YEAR</a:t>
            </a:r>
          </a:p>
          <a:p>
            <a:endParaRPr lang="en-A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419100"/>
            <a:ext cx="7772400" cy="489620"/>
          </a:xfrm>
        </p:spPr>
        <p:txBody>
          <a:bodyPr>
            <a:normAutofit fontScale="90000"/>
          </a:bodyPr>
          <a:lstStyle/>
          <a:p>
            <a:r>
              <a:rPr lang="en-AU" dirty="0" smtClean="0"/>
              <a:t>CPI ,Average weekly earnings, </a:t>
            </a:r>
            <a:r>
              <a:rPr lang="en-AU" dirty="0" err="1" smtClean="0"/>
              <a:t>etc</a:t>
            </a:r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Eastbound Clinic - Dr Alan Molloy</a:t>
            </a:r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EDAE72D-F9BF-4DD8-BF01-BA0C6B3FE0BF}" type="slidenum">
              <a:rPr lang="en-US" altLang="en-US" smtClean="0"/>
              <a:pPr/>
              <a:t>13</a:t>
            </a:fld>
            <a:endParaRPr lang="en-US" altLang="en-US"/>
          </a:p>
        </p:txBody>
      </p:sp>
      <p:pic>
        <p:nvPicPr>
          <p:cNvPr id="8194" name="Content Placeholder 5" descr="Description: gap.png"/>
          <p:cNvPicPr>
            <a:picLocks noGrp="1" noChangeAspect="1" noChangeArrowheads="1"/>
          </p:cNvPicPr>
          <p:nvPr>
            <p:ph type="chart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59633" y="1167717"/>
            <a:ext cx="6498480" cy="49584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2017297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AU" altLang="en-US" sz="6000" b="1" smtClean="0"/>
              <a:t>The Main Fears</a:t>
            </a:r>
            <a:endParaRPr lang="en-AU" altLang="en-US" smtClean="0"/>
          </a:p>
        </p:txBody>
      </p:sp>
      <p:sp>
        <p:nvSpPr>
          <p:cNvPr id="8197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95000"/>
              </a:lnSpc>
            </a:pPr>
            <a:r>
              <a:rPr lang="en-AU" altLang="en-US" sz="3200" dirty="0" smtClean="0"/>
              <a:t>Drop in income</a:t>
            </a:r>
          </a:p>
          <a:p>
            <a:pPr>
              <a:lnSpc>
                <a:spcPct val="95000"/>
              </a:lnSpc>
            </a:pPr>
            <a:r>
              <a:rPr lang="en-AU" altLang="en-US" sz="3200" dirty="0" smtClean="0"/>
              <a:t>Losing patients to other clinics</a:t>
            </a:r>
          </a:p>
          <a:p>
            <a:pPr>
              <a:lnSpc>
                <a:spcPct val="85000"/>
              </a:lnSpc>
            </a:pPr>
            <a:r>
              <a:rPr lang="en-AU" altLang="en-US" sz="3200" dirty="0" smtClean="0"/>
              <a:t>Too hard to administer</a:t>
            </a:r>
          </a:p>
          <a:p>
            <a:pPr>
              <a:lnSpc>
                <a:spcPct val="85000"/>
              </a:lnSpc>
            </a:pPr>
            <a:r>
              <a:rPr lang="en-AU" altLang="en-US" sz="3200" dirty="0" smtClean="0"/>
              <a:t>Patients cannot afford it</a:t>
            </a:r>
          </a:p>
        </p:txBody>
      </p:sp>
      <p:sp>
        <p:nvSpPr>
          <p:cNvPr id="8194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>
                <a:latin typeface="Arial Narrow" panose="020B0606020202030204" pitchFamily="34" charset="0"/>
              </a:rPr>
              <a:t>Eastbound Clinic - Dr Alan Molloy</a:t>
            </a:r>
          </a:p>
        </p:txBody>
      </p:sp>
      <p:sp>
        <p:nvSpPr>
          <p:cNvPr id="8195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0AE10AEA-B0FA-412F-8561-BA7523711D91}" type="slidenum">
              <a:rPr lang="en-US" altLang="en-US">
                <a:latin typeface="Arial Narrow" panose="020B0606020202030204" pitchFamily="34" charset="0"/>
              </a:rPr>
              <a:pPr/>
              <a:t>14</a:t>
            </a:fld>
            <a:endParaRPr lang="en-US" altLang="en-US">
              <a:latin typeface="Arial Narrow" panose="020B060602020203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AU" altLang="en-US" sz="6000" b="1" dirty="0" smtClean="0"/>
              <a:t>The Outcomes</a:t>
            </a:r>
            <a:endParaRPr lang="en-AU" altLang="en-US" dirty="0" smtClean="0"/>
          </a:p>
        </p:txBody>
      </p:sp>
      <p:sp>
        <p:nvSpPr>
          <p:cNvPr id="9221" name="Rectangle 3"/>
          <p:cNvSpPr>
            <a:spLocks noGrp="1" noChangeArrowheads="1"/>
          </p:cNvSpPr>
          <p:nvPr>
            <p:ph idx="1"/>
          </p:nvPr>
        </p:nvSpPr>
        <p:spPr>
          <a:xfrm>
            <a:off x="1371600" y="2133600"/>
            <a:ext cx="7772400" cy="4114800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en-AU" altLang="en-US" sz="3200" dirty="0" smtClean="0"/>
              <a:t>Income goes up</a:t>
            </a:r>
          </a:p>
          <a:p>
            <a:pPr>
              <a:lnSpc>
                <a:spcPct val="80000"/>
              </a:lnSpc>
            </a:pPr>
            <a:r>
              <a:rPr lang="en-AU" altLang="en-US" sz="3200" dirty="0" smtClean="0"/>
              <a:t>Patient numbers stable</a:t>
            </a:r>
          </a:p>
          <a:p>
            <a:pPr>
              <a:lnSpc>
                <a:spcPct val="80000"/>
              </a:lnSpc>
            </a:pPr>
            <a:r>
              <a:rPr lang="en-AU" altLang="en-US" sz="3200" dirty="0" smtClean="0"/>
              <a:t>Administration requires computerised billing software/hardware</a:t>
            </a:r>
          </a:p>
          <a:p>
            <a:pPr>
              <a:lnSpc>
                <a:spcPct val="80000"/>
              </a:lnSpc>
            </a:pPr>
            <a:r>
              <a:rPr lang="en-AU" altLang="en-US" sz="3200" dirty="0" smtClean="0"/>
              <a:t>Patients can usually afford it</a:t>
            </a:r>
          </a:p>
        </p:txBody>
      </p:sp>
      <p:sp>
        <p:nvSpPr>
          <p:cNvPr id="9218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>
                <a:latin typeface="Arial Narrow" panose="020B0606020202030204" pitchFamily="34" charset="0"/>
              </a:rPr>
              <a:t>Eastbound Clinic - Dr Alan Molloy</a:t>
            </a:r>
          </a:p>
        </p:txBody>
      </p:sp>
      <p:sp>
        <p:nvSpPr>
          <p:cNvPr id="9219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DFF34949-AAEE-4585-B8C9-C40F08257FFA}" type="slidenum">
              <a:rPr lang="en-US" altLang="en-US">
                <a:latin typeface="Arial Narrow" panose="020B0606020202030204" pitchFamily="34" charset="0"/>
              </a:rPr>
              <a:pPr/>
              <a:t>15</a:t>
            </a:fld>
            <a:endParaRPr lang="en-US" altLang="en-US">
              <a:latin typeface="Arial Narrow" panose="020B060602020203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419100"/>
            <a:ext cx="69342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n-AU" altLang="en-US" sz="4800" b="1" smtClean="0"/>
              <a:t>Do You Lose Patients to Other Clinics ?</a:t>
            </a:r>
            <a:endParaRPr lang="en-AU" altLang="en-US" sz="6000" smtClean="0"/>
          </a:p>
        </p:txBody>
      </p:sp>
      <p:sp>
        <p:nvSpPr>
          <p:cNvPr id="11269" name="Rectangle 3"/>
          <p:cNvSpPr>
            <a:spLocks noGrp="1" noChangeArrowheads="1"/>
          </p:cNvSpPr>
          <p:nvPr>
            <p:ph idx="1"/>
          </p:nvPr>
        </p:nvSpPr>
        <p:spPr>
          <a:xfrm>
            <a:off x="992847" y="2168728"/>
            <a:ext cx="7704667" cy="3332816"/>
          </a:xfrm>
        </p:spPr>
        <p:txBody>
          <a:bodyPr>
            <a:normAutofit/>
          </a:bodyPr>
          <a:lstStyle/>
          <a:p>
            <a:r>
              <a:rPr lang="en-AU" altLang="en-US" sz="4800" dirty="0" smtClean="0"/>
              <a:t>Pre </a:t>
            </a:r>
            <a:r>
              <a:rPr lang="en-AU" altLang="en-US" sz="4800" dirty="0" err="1" smtClean="0"/>
              <a:t>copayment</a:t>
            </a:r>
            <a:r>
              <a:rPr lang="en-AU" altLang="en-US" sz="4800" dirty="0" smtClean="0"/>
              <a:t> survey</a:t>
            </a:r>
          </a:p>
          <a:p>
            <a:pPr lvl="1"/>
            <a:r>
              <a:rPr lang="en-AU" altLang="en-US" sz="4400" dirty="0" smtClean="0"/>
              <a:t>Lose 10%</a:t>
            </a:r>
          </a:p>
        </p:txBody>
      </p:sp>
      <p:sp>
        <p:nvSpPr>
          <p:cNvPr id="11266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>
                <a:latin typeface="Arial Narrow" panose="020B0606020202030204" pitchFamily="34" charset="0"/>
              </a:rPr>
              <a:t>Eastbound Clinic - Dr Alan Molloy</a:t>
            </a:r>
          </a:p>
        </p:txBody>
      </p:sp>
      <p:sp>
        <p:nvSpPr>
          <p:cNvPr id="11267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FBC9F794-4EB6-4215-A693-E3FA03BCAF8D}" type="slidenum">
              <a:rPr lang="en-US" altLang="en-US">
                <a:latin typeface="Arial Narrow" panose="020B0606020202030204" pitchFamily="34" charset="0"/>
              </a:rPr>
              <a:pPr/>
              <a:t>16</a:t>
            </a:fld>
            <a:endParaRPr lang="en-US" altLang="en-US">
              <a:latin typeface="Arial Narrow" panose="020B060602020203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228599"/>
            <a:ext cx="7543800" cy="1614487"/>
          </a:xfrm>
        </p:spPr>
        <p:txBody>
          <a:bodyPr>
            <a:normAutofit fontScale="90000"/>
          </a:bodyPr>
          <a:lstStyle/>
          <a:p>
            <a:pPr algn="ctr">
              <a:lnSpc>
                <a:spcPct val="75000"/>
              </a:lnSpc>
            </a:pPr>
            <a:r>
              <a:rPr lang="en-AU" altLang="en-US" dirty="0" smtClean="0"/>
              <a:t>Do You Lose Patients to Other Clinics? Diagram circa 2000 – 15 clinics. Where have all the Doctors gone ??</a:t>
            </a:r>
          </a:p>
        </p:txBody>
      </p:sp>
      <p:sp>
        <p:nvSpPr>
          <p:cNvPr id="12290" name="Footer Placeholder 2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>
                <a:latin typeface="Arial Narrow" panose="020B0606020202030204" pitchFamily="34" charset="0"/>
              </a:rPr>
              <a:t>Eastbound Clinic - Dr Alan Molloy</a:t>
            </a:r>
          </a:p>
        </p:txBody>
      </p:sp>
      <p:sp>
        <p:nvSpPr>
          <p:cNvPr id="12291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C232E2F3-59A6-44E4-A77C-10966ACA31FC}" type="slidenum">
              <a:rPr lang="en-US" altLang="en-US">
                <a:latin typeface="Arial Narrow" panose="020B0606020202030204" pitchFamily="34" charset="0"/>
              </a:rPr>
              <a:pPr/>
              <a:t>17</a:t>
            </a:fld>
            <a:endParaRPr lang="en-US" altLang="en-US">
              <a:latin typeface="Arial Narrow" panose="020B0606020202030204" pitchFamily="34" charset="0"/>
            </a:endParaRPr>
          </a:p>
        </p:txBody>
      </p:sp>
      <p:grpSp>
        <p:nvGrpSpPr>
          <p:cNvPr id="12293" name="Group 55"/>
          <p:cNvGrpSpPr>
            <a:grpSpLocks/>
          </p:cNvGrpSpPr>
          <p:nvPr/>
        </p:nvGrpSpPr>
        <p:grpSpPr bwMode="auto">
          <a:xfrm>
            <a:off x="685800" y="1981200"/>
            <a:ext cx="8229600" cy="4275138"/>
            <a:chOff x="432" y="1248"/>
            <a:chExt cx="5184" cy="2693"/>
          </a:xfrm>
        </p:grpSpPr>
        <p:sp>
          <p:nvSpPr>
            <p:cNvPr id="12296" name="Line 3"/>
            <p:cNvSpPr>
              <a:spLocks noChangeShapeType="1"/>
            </p:cNvSpPr>
            <p:nvPr/>
          </p:nvSpPr>
          <p:spPr bwMode="auto">
            <a:xfrm>
              <a:off x="720" y="2784"/>
              <a:ext cx="4848" cy="0"/>
            </a:xfrm>
            <a:prstGeom prst="line">
              <a:avLst/>
            </a:prstGeom>
            <a:noFill/>
            <a:ln w="19050">
              <a:solidFill>
                <a:schemeClr val="tx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AU"/>
            </a:p>
          </p:txBody>
        </p:sp>
        <p:sp>
          <p:nvSpPr>
            <p:cNvPr id="12297" name="Line 4"/>
            <p:cNvSpPr>
              <a:spLocks noChangeShapeType="1"/>
            </p:cNvSpPr>
            <p:nvPr/>
          </p:nvSpPr>
          <p:spPr bwMode="auto">
            <a:xfrm>
              <a:off x="1632" y="1584"/>
              <a:ext cx="0" cy="2064"/>
            </a:xfrm>
            <a:prstGeom prst="line">
              <a:avLst/>
            </a:prstGeom>
            <a:noFill/>
            <a:ln w="19050">
              <a:solidFill>
                <a:schemeClr val="tx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AU"/>
            </a:p>
          </p:txBody>
        </p:sp>
        <p:sp>
          <p:nvSpPr>
            <p:cNvPr id="12298" name="Line 5"/>
            <p:cNvSpPr>
              <a:spLocks noChangeShapeType="1"/>
            </p:cNvSpPr>
            <p:nvPr/>
          </p:nvSpPr>
          <p:spPr bwMode="auto">
            <a:xfrm>
              <a:off x="2448" y="1488"/>
              <a:ext cx="0" cy="2208"/>
            </a:xfrm>
            <a:prstGeom prst="line">
              <a:avLst/>
            </a:prstGeom>
            <a:noFill/>
            <a:ln w="19050">
              <a:solidFill>
                <a:schemeClr val="tx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AU"/>
            </a:p>
          </p:txBody>
        </p:sp>
        <p:sp>
          <p:nvSpPr>
            <p:cNvPr id="12299" name="Line 6"/>
            <p:cNvSpPr>
              <a:spLocks noChangeShapeType="1"/>
            </p:cNvSpPr>
            <p:nvPr/>
          </p:nvSpPr>
          <p:spPr bwMode="auto">
            <a:xfrm>
              <a:off x="3360" y="1488"/>
              <a:ext cx="0" cy="2304"/>
            </a:xfrm>
            <a:prstGeom prst="line">
              <a:avLst/>
            </a:prstGeom>
            <a:noFill/>
            <a:ln w="19050">
              <a:solidFill>
                <a:schemeClr val="tx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AU"/>
            </a:p>
          </p:txBody>
        </p:sp>
        <p:sp>
          <p:nvSpPr>
            <p:cNvPr id="12300" name="Line 7"/>
            <p:cNvSpPr>
              <a:spLocks noChangeShapeType="1"/>
            </p:cNvSpPr>
            <p:nvPr/>
          </p:nvSpPr>
          <p:spPr bwMode="auto">
            <a:xfrm>
              <a:off x="4032" y="2784"/>
              <a:ext cx="0" cy="1104"/>
            </a:xfrm>
            <a:prstGeom prst="line">
              <a:avLst/>
            </a:prstGeom>
            <a:noFill/>
            <a:ln w="19050">
              <a:solidFill>
                <a:schemeClr val="tx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AU"/>
            </a:p>
          </p:txBody>
        </p:sp>
        <p:sp>
          <p:nvSpPr>
            <p:cNvPr id="12301" name="Line 8"/>
            <p:cNvSpPr>
              <a:spLocks noChangeShapeType="1"/>
            </p:cNvSpPr>
            <p:nvPr/>
          </p:nvSpPr>
          <p:spPr bwMode="auto">
            <a:xfrm>
              <a:off x="4512" y="1392"/>
              <a:ext cx="0" cy="1392"/>
            </a:xfrm>
            <a:prstGeom prst="line">
              <a:avLst/>
            </a:prstGeom>
            <a:noFill/>
            <a:ln w="19050">
              <a:solidFill>
                <a:schemeClr val="tx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AU"/>
            </a:p>
          </p:txBody>
        </p:sp>
        <p:sp>
          <p:nvSpPr>
            <p:cNvPr id="12302" name="Line 9"/>
            <p:cNvSpPr>
              <a:spLocks noChangeShapeType="1"/>
            </p:cNvSpPr>
            <p:nvPr/>
          </p:nvSpPr>
          <p:spPr bwMode="auto">
            <a:xfrm>
              <a:off x="5328" y="2064"/>
              <a:ext cx="0" cy="1488"/>
            </a:xfrm>
            <a:prstGeom prst="line">
              <a:avLst/>
            </a:prstGeom>
            <a:noFill/>
            <a:ln w="19050">
              <a:solidFill>
                <a:schemeClr val="tx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AU"/>
            </a:p>
          </p:txBody>
        </p:sp>
        <p:sp>
          <p:nvSpPr>
            <p:cNvPr id="12303" name="Line 10"/>
            <p:cNvSpPr>
              <a:spLocks noChangeShapeType="1"/>
            </p:cNvSpPr>
            <p:nvPr/>
          </p:nvSpPr>
          <p:spPr bwMode="auto">
            <a:xfrm>
              <a:off x="720" y="3552"/>
              <a:ext cx="484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AU"/>
            </a:p>
          </p:txBody>
        </p:sp>
        <p:sp>
          <p:nvSpPr>
            <p:cNvPr id="12304" name="AutoShape 11"/>
            <p:cNvSpPr>
              <a:spLocks noChangeArrowheads="1"/>
            </p:cNvSpPr>
            <p:nvPr/>
          </p:nvSpPr>
          <p:spPr bwMode="auto">
            <a:xfrm>
              <a:off x="2208" y="2784"/>
              <a:ext cx="144" cy="144"/>
            </a:xfrm>
            <a:prstGeom prst="plus">
              <a:avLst>
                <a:gd name="adj" fmla="val 25000"/>
              </a:avLst>
            </a:prstGeom>
            <a:solidFill>
              <a:schemeClr val="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12305" name="AutoShape 12"/>
            <p:cNvSpPr>
              <a:spLocks noChangeArrowheads="1"/>
            </p:cNvSpPr>
            <p:nvPr/>
          </p:nvSpPr>
          <p:spPr bwMode="auto">
            <a:xfrm>
              <a:off x="2016" y="2784"/>
              <a:ext cx="144" cy="144"/>
            </a:xfrm>
            <a:prstGeom prst="plus">
              <a:avLst>
                <a:gd name="adj" fmla="val 25000"/>
              </a:avLst>
            </a:prstGeom>
            <a:solidFill>
              <a:schemeClr val="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12306" name="AutoShape 13"/>
            <p:cNvSpPr>
              <a:spLocks noChangeArrowheads="1"/>
            </p:cNvSpPr>
            <p:nvPr/>
          </p:nvSpPr>
          <p:spPr bwMode="auto">
            <a:xfrm>
              <a:off x="2448" y="3216"/>
              <a:ext cx="144" cy="144"/>
            </a:xfrm>
            <a:prstGeom prst="plus">
              <a:avLst>
                <a:gd name="adj" fmla="val 25000"/>
              </a:avLst>
            </a:prstGeom>
            <a:solidFill>
              <a:schemeClr val="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12307" name="AutoShape 14"/>
            <p:cNvSpPr>
              <a:spLocks noChangeArrowheads="1"/>
            </p:cNvSpPr>
            <p:nvPr/>
          </p:nvSpPr>
          <p:spPr bwMode="auto">
            <a:xfrm>
              <a:off x="3216" y="2544"/>
              <a:ext cx="144" cy="144"/>
            </a:xfrm>
            <a:prstGeom prst="plus">
              <a:avLst>
                <a:gd name="adj" fmla="val 25000"/>
              </a:avLst>
            </a:prstGeom>
            <a:solidFill>
              <a:srgbClr val="0000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12308" name="AutoShape 15"/>
            <p:cNvSpPr>
              <a:spLocks noChangeArrowheads="1"/>
            </p:cNvSpPr>
            <p:nvPr/>
          </p:nvSpPr>
          <p:spPr bwMode="auto">
            <a:xfrm>
              <a:off x="4032" y="2640"/>
              <a:ext cx="144" cy="144"/>
            </a:xfrm>
            <a:prstGeom prst="plus">
              <a:avLst>
                <a:gd name="adj" fmla="val 25000"/>
              </a:avLst>
            </a:prstGeom>
            <a:solidFill>
              <a:schemeClr val="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12309" name="AutoShape 16"/>
            <p:cNvSpPr>
              <a:spLocks noChangeArrowheads="1"/>
            </p:cNvSpPr>
            <p:nvPr/>
          </p:nvSpPr>
          <p:spPr bwMode="auto">
            <a:xfrm>
              <a:off x="3840" y="3552"/>
              <a:ext cx="144" cy="144"/>
            </a:xfrm>
            <a:prstGeom prst="plus">
              <a:avLst>
                <a:gd name="adj" fmla="val 25000"/>
              </a:avLst>
            </a:prstGeom>
            <a:solidFill>
              <a:schemeClr val="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endParaRPr lang="en-US" altLang="en-US" sz="800"/>
            </a:p>
          </p:txBody>
        </p:sp>
        <p:sp>
          <p:nvSpPr>
            <p:cNvPr id="12310" name="AutoShape 17"/>
            <p:cNvSpPr>
              <a:spLocks noChangeArrowheads="1"/>
            </p:cNvSpPr>
            <p:nvPr/>
          </p:nvSpPr>
          <p:spPr bwMode="auto">
            <a:xfrm>
              <a:off x="4608" y="2784"/>
              <a:ext cx="144" cy="144"/>
            </a:xfrm>
            <a:prstGeom prst="plus">
              <a:avLst>
                <a:gd name="adj" fmla="val 25000"/>
              </a:avLst>
            </a:prstGeom>
            <a:solidFill>
              <a:schemeClr val="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endParaRPr lang="en-US" altLang="en-US" sz="800"/>
            </a:p>
          </p:txBody>
        </p:sp>
        <p:sp>
          <p:nvSpPr>
            <p:cNvPr id="12311" name="AutoShape 18"/>
            <p:cNvSpPr>
              <a:spLocks noChangeArrowheads="1"/>
            </p:cNvSpPr>
            <p:nvPr/>
          </p:nvSpPr>
          <p:spPr bwMode="auto">
            <a:xfrm>
              <a:off x="5184" y="2784"/>
              <a:ext cx="144" cy="144"/>
            </a:xfrm>
            <a:prstGeom prst="plus">
              <a:avLst>
                <a:gd name="adj" fmla="val 25000"/>
              </a:avLst>
            </a:prstGeom>
            <a:solidFill>
              <a:schemeClr val="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endParaRPr lang="en-US" altLang="en-US" sz="800"/>
            </a:p>
          </p:txBody>
        </p:sp>
        <p:sp>
          <p:nvSpPr>
            <p:cNvPr id="12312" name="AutoShape 19"/>
            <p:cNvSpPr>
              <a:spLocks noChangeArrowheads="1"/>
            </p:cNvSpPr>
            <p:nvPr/>
          </p:nvSpPr>
          <p:spPr bwMode="auto">
            <a:xfrm>
              <a:off x="1344" y="2640"/>
              <a:ext cx="144" cy="144"/>
            </a:xfrm>
            <a:prstGeom prst="plus">
              <a:avLst>
                <a:gd name="adj" fmla="val 25000"/>
              </a:avLst>
            </a:prstGeom>
            <a:solidFill>
              <a:schemeClr val="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12313" name="AutoShape 20"/>
            <p:cNvSpPr>
              <a:spLocks noChangeArrowheads="1"/>
            </p:cNvSpPr>
            <p:nvPr/>
          </p:nvSpPr>
          <p:spPr bwMode="auto">
            <a:xfrm>
              <a:off x="912" y="2640"/>
              <a:ext cx="144" cy="144"/>
            </a:xfrm>
            <a:prstGeom prst="plus">
              <a:avLst>
                <a:gd name="adj" fmla="val 25000"/>
              </a:avLst>
            </a:prstGeom>
            <a:solidFill>
              <a:schemeClr val="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12314" name="AutoShape 21"/>
            <p:cNvSpPr>
              <a:spLocks noChangeArrowheads="1"/>
            </p:cNvSpPr>
            <p:nvPr/>
          </p:nvSpPr>
          <p:spPr bwMode="auto">
            <a:xfrm>
              <a:off x="4512" y="1920"/>
              <a:ext cx="144" cy="144"/>
            </a:xfrm>
            <a:prstGeom prst="plus">
              <a:avLst>
                <a:gd name="adj" fmla="val 25000"/>
              </a:avLst>
            </a:prstGeom>
            <a:solidFill>
              <a:schemeClr val="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12315" name="Text Box 22"/>
            <p:cNvSpPr txBox="1">
              <a:spLocks noChangeArrowheads="1"/>
            </p:cNvSpPr>
            <p:nvPr/>
          </p:nvSpPr>
          <p:spPr bwMode="auto">
            <a:xfrm>
              <a:off x="3360" y="2736"/>
              <a:ext cx="1728" cy="1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AU" altLang="en-US" sz="800" b="1"/>
                <a:t>Centre Rd</a:t>
              </a:r>
            </a:p>
          </p:txBody>
        </p:sp>
        <p:sp>
          <p:nvSpPr>
            <p:cNvPr id="12316" name="Text Box 23"/>
            <p:cNvSpPr txBox="1">
              <a:spLocks noChangeArrowheads="1"/>
            </p:cNvSpPr>
            <p:nvPr/>
          </p:nvSpPr>
          <p:spPr bwMode="auto">
            <a:xfrm>
              <a:off x="1680" y="1632"/>
              <a:ext cx="192" cy="4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AU" altLang="en-US" sz="800" b="1"/>
                <a:t>Jasper </a:t>
              </a:r>
            </a:p>
            <a:p>
              <a:pPr>
                <a:spcBef>
                  <a:spcPct val="50000"/>
                </a:spcBef>
              </a:pPr>
              <a:r>
                <a:rPr lang="en-AU" altLang="en-US" sz="800" b="1"/>
                <a:t>Rd</a:t>
              </a:r>
            </a:p>
          </p:txBody>
        </p:sp>
        <p:sp>
          <p:nvSpPr>
            <p:cNvPr id="12317" name="Text Box 24"/>
            <p:cNvSpPr txBox="1">
              <a:spLocks noChangeArrowheads="1"/>
            </p:cNvSpPr>
            <p:nvPr/>
          </p:nvSpPr>
          <p:spPr bwMode="auto">
            <a:xfrm>
              <a:off x="2438" y="1680"/>
              <a:ext cx="116" cy="6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AU" altLang="en-US" sz="800" b="1"/>
                <a:t>Tucker Rd</a:t>
              </a:r>
            </a:p>
          </p:txBody>
        </p:sp>
        <p:sp>
          <p:nvSpPr>
            <p:cNvPr id="12318" name="Text Box 25"/>
            <p:cNvSpPr txBox="1">
              <a:spLocks noChangeArrowheads="1"/>
            </p:cNvSpPr>
            <p:nvPr/>
          </p:nvSpPr>
          <p:spPr bwMode="auto">
            <a:xfrm>
              <a:off x="4224" y="1344"/>
              <a:ext cx="192" cy="5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AU" altLang="en-US" sz="800" b="1"/>
                <a:t>Mackie Rd</a:t>
              </a:r>
            </a:p>
          </p:txBody>
        </p:sp>
        <p:sp>
          <p:nvSpPr>
            <p:cNvPr id="12319" name="Oval 26"/>
            <p:cNvSpPr>
              <a:spLocks noChangeArrowheads="1"/>
            </p:cNvSpPr>
            <p:nvPr/>
          </p:nvSpPr>
          <p:spPr bwMode="auto">
            <a:xfrm>
              <a:off x="2112" y="1824"/>
              <a:ext cx="2160" cy="1632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endParaRPr lang="en-US" altLang="en-US" sz="800"/>
            </a:p>
          </p:txBody>
        </p:sp>
        <p:sp>
          <p:nvSpPr>
            <p:cNvPr id="12320" name="Oval 27"/>
            <p:cNvSpPr>
              <a:spLocks noChangeArrowheads="1"/>
            </p:cNvSpPr>
            <p:nvPr/>
          </p:nvSpPr>
          <p:spPr bwMode="auto">
            <a:xfrm>
              <a:off x="672" y="1248"/>
              <a:ext cx="4944" cy="264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12321" name="Text Box 28"/>
            <p:cNvSpPr txBox="1">
              <a:spLocks noChangeArrowheads="1"/>
            </p:cNvSpPr>
            <p:nvPr/>
          </p:nvSpPr>
          <p:spPr bwMode="auto">
            <a:xfrm>
              <a:off x="3360" y="1632"/>
              <a:ext cx="960" cy="1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AU" altLang="en-US" sz="800" b="1"/>
                <a:t>1km radius</a:t>
              </a:r>
              <a:endParaRPr lang="en-AU" altLang="en-US" sz="800"/>
            </a:p>
          </p:txBody>
        </p:sp>
        <p:sp>
          <p:nvSpPr>
            <p:cNvPr id="12322" name="Text Box 29"/>
            <p:cNvSpPr txBox="1">
              <a:spLocks noChangeArrowheads="1"/>
            </p:cNvSpPr>
            <p:nvPr/>
          </p:nvSpPr>
          <p:spPr bwMode="auto">
            <a:xfrm>
              <a:off x="4560" y="1248"/>
              <a:ext cx="1056" cy="1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AU" altLang="en-US" sz="800" b="1"/>
                <a:t>2km radius</a:t>
              </a:r>
              <a:endParaRPr lang="en-AU" altLang="en-US" sz="800"/>
            </a:p>
          </p:txBody>
        </p:sp>
        <p:sp>
          <p:nvSpPr>
            <p:cNvPr id="12323" name="Text Box 30"/>
            <p:cNvSpPr txBox="1">
              <a:spLocks noChangeArrowheads="1"/>
            </p:cNvSpPr>
            <p:nvPr/>
          </p:nvSpPr>
          <p:spPr bwMode="auto">
            <a:xfrm>
              <a:off x="816" y="2448"/>
              <a:ext cx="192" cy="1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AU" altLang="en-US" sz="800" b="1"/>
                <a:t>8</a:t>
              </a:r>
            </a:p>
          </p:txBody>
        </p:sp>
        <p:sp>
          <p:nvSpPr>
            <p:cNvPr id="12324" name="Text Box 32"/>
            <p:cNvSpPr txBox="1">
              <a:spLocks noChangeArrowheads="1"/>
            </p:cNvSpPr>
            <p:nvPr/>
          </p:nvSpPr>
          <p:spPr bwMode="auto">
            <a:xfrm>
              <a:off x="1248" y="2448"/>
              <a:ext cx="192" cy="1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AU" altLang="en-US" sz="800" b="1"/>
                <a:t>5</a:t>
              </a:r>
            </a:p>
          </p:txBody>
        </p:sp>
        <p:sp>
          <p:nvSpPr>
            <p:cNvPr id="12325" name="Text Box 33"/>
            <p:cNvSpPr txBox="1">
              <a:spLocks noChangeArrowheads="1"/>
            </p:cNvSpPr>
            <p:nvPr/>
          </p:nvSpPr>
          <p:spPr bwMode="auto">
            <a:xfrm>
              <a:off x="1920" y="2928"/>
              <a:ext cx="192" cy="1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AU" altLang="en-US" sz="800" b="1"/>
                <a:t>1</a:t>
              </a:r>
            </a:p>
          </p:txBody>
        </p:sp>
        <p:sp>
          <p:nvSpPr>
            <p:cNvPr id="12326" name="Text Box 34"/>
            <p:cNvSpPr txBox="1">
              <a:spLocks noChangeArrowheads="1"/>
            </p:cNvSpPr>
            <p:nvPr/>
          </p:nvSpPr>
          <p:spPr bwMode="auto">
            <a:xfrm>
              <a:off x="2208" y="2928"/>
              <a:ext cx="192" cy="1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AU" altLang="en-US" sz="800" b="1"/>
                <a:t>1</a:t>
              </a:r>
            </a:p>
          </p:txBody>
        </p:sp>
        <p:sp>
          <p:nvSpPr>
            <p:cNvPr id="12327" name="Text Box 35"/>
            <p:cNvSpPr txBox="1">
              <a:spLocks noChangeArrowheads="1"/>
            </p:cNvSpPr>
            <p:nvPr/>
          </p:nvSpPr>
          <p:spPr bwMode="auto">
            <a:xfrm>
              <a:off x="2544" y="3360"/>
              <a:ext cx="192" cy="1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AU" altLang="en-US" sz="800" b="1"/>
                <a:t>1</a:t>
              </a:r>
            </a:p>
          </p:txBody>
        </p:sp>
        <p:sp>
          <p:nvSpPr>
            <p:cNvPr id="12328" name="Text Box 36"/>
            <p:cNvSpPr txBox="1">
              <a:spLocks noChangeArrowheads="1"/>
            </p:cNvSpPr>
            <p:nvPr/>
          </p:nvSpPr>
          <p:spPr bwMode="auto">
            <a:xfrm>
              <a:off x="2976" y="2448"/>
              <a:ext cx="288" cy="1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AU" altLang="en-US" sz="800" b="1"/>
                <a:t>4</a:t>
              </a:r>
            </a:p>
          </p:txBody>
        </p:sp>
        <p:sp>
          <p:nvSpPr>
            <p:cNvPr id="12329" name="Text Box 38"/>
            <p:cNvSpPr txBox="1">
              <a:spLocks noChangeArrowheads="1"/>
            </p:cNvSpPr>
            <p:nvPr/>
          </p:nvSpPr>
          <p:spPr bwMode="auto">
            <a:xfrm>
              <a:off x="3936" y="2496"/>
              <a:ext cx="288" cy="1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AU" altLang="en-US" sz="800" b="1"/>
                <a:t>8</a:t>
              </a:r>
            </a:p>
          </p:txBody>
        </p:sp>
        <p:sp>
          <p:nvSpPr>
            <p:cNvPr id="12330" name="Text Box 39"/>
            <p:cNvSpPr txBox="1">
              <a:spLocks noChangeArrowheads="1"/>
            </p:cNvSpPr>
            <p:nvPr/>
          </p:nvSpPr>
          <p:spPr bwMode="auto">
            <a:xfrm>
              <a:off x="3744" y="3360"/>
              <a:ext cx="192" cy="1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AU" altLang="en-US" sz="800" b="1"/>
                <a:t>4</a:t>
              </a:r>
            </a:p>
          </p:txBody>
        </p:sp>
        <p:sp>
          <p:nvSpPr>
            <p:cNvPr id="12331" name="Text Box 40"/>
            <p:cNvSpPr txBox="1">
              <a:spLocks noChangeArrowheads="1"/>
            </p:cNvSpPr>
            <p:nvPr/>
          </p:nvSpPr>
          <p:spPr bwMode="auto">
            <a:xfrm>
              <a:off x="4512" y="2880"/>
              <a:ext cx="288" cy="1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AU" altLang="en-US" sz="800" b="1"/>
                <a:t>5</a:t>
              </a:r>
            </a:p>
          </p:txBody>
        </p:sp>
        <p:sp>
          <p:nvSpPr>
            <p:cNvPr id="12332" name="Text Box 41"/>
            <p:cNvSpPr txBox="1">
              <a:spLocks noChangeArrowheads="1"/>
            </p:cNvSpPr>
            <p:nvPr/>
          </p:nvSpPr>
          <p:spPr bwMode="auto">
            <a:xfrm>
              <a:off x="5088" y="2880"/>
              <a:ext cx="336" cy="1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AU" altLang="en-US" sz="800" b="1"/>
                <a:t>2</a:t>
              </a:r>
            </a:p>
          </p:txBody>
        </p:sp>
        <p:sp>
          <p:nvSpPr>
            <p:cNvPr id="12333" name="Text Box 42"/>
            <p:cNvSpPr txBox="1">
              <a:spLocks noChangeArrowheads="1"/>
            </p:cNvSpPr>
            <p:nvPr/>
          </p:nvSpPr>
          <p:spPr bwMode="auto">
            <a:xfrm>
              <a:off x="4608" y="1776"/>
              <a:ext cx="288" cy="1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AU" altLang="en-US" sz="800" b="1"/>
                <a:t>5</a:t>
              </a:r>
            </a:p>
          </p:txBody>
        </p:sp>
        <p:sp>
          <p:nvSpPr>
            <p:cNvPr id="12334" name="AutoShape 43"/>
            <p:cNvSpPr>
              <a:spLocks noChangeArrowheads="1"/>
            </p:cNvSpPr>
            <p:nvPr/>
          </p:nvSpPr>
          <p:spPr bwMode="auto">
            <a:xfrm>
              <a:off x="1008" y="3120"/>
              <a:ext cx="144" cy="144"/>
            </a:xfrm>
            <a:prstGeom prst="plus">
              <a:avLst>
                <a:gd name="adj" fmla="val 25000"/>
              </a:avLst>
            </a:prstGeom>
            <a:solidFill>
              <a:schemeClr val="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12335" name="AutoShape 44"/>
            <p:cNvSpPr>
              <a:spLocks noChangeArrowheads="1"/>
            </p:cNvSpPr>
            <p:nvPr/>
          </p:nvSpPr>
          <p:spPr bwMode="auto">
            <a:xfrm>
              <a:off x="2256" y="1680"/>
              <a:ext cx="144" cy="144"/>
            </a:xfrm>
            <a:prstGeom prst="plus">
              <a:avLst>
                <a:gd name="adj" fmla="val 25000"/>
              </a:avLst>
            </a:prstGeom>
            <a:solidFill>
              <a:schemeClr val="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endParaRPr lang="en-US" altLang="en-US"/>
            </a:p>
          </p:txBody>
        </p:sp>
        <p:sp>
          <p:nvSpPr>
            <p:cNvPr id="12336" name="Text Box 46"/>
            <p:cNvSpPr txBox="1">
              <a:spLocks noChangeArrowheads="1"/>
            </p:cNvSpPr>
            <p:nvPr/>
          </p:nvSpPr>
          <p:spPr bwMode="auto">
            <a:xfrm>
              <a:off x="1968" y="3182"/>
              <a:ext cx="318" cy="1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AU" altLang="en-US" sz="800" b="1"/>
                <a:t>(100%)</a:t>
              </a:r>
            </a:p>
          </p:txBody>
        </p:sp>
        <p:sp>
          <p:nvSpPr>
            <p:cNvPr id="12337" name="Text Box 47"/>
            <p:cNvSpPr txBox="1">
              <a:spLocks noChangeArrowheads="1"/>
            </p:cNvSpPr>
            <p:nvPr/>
          </p:nvSpPr>
          <p:spPr bwMode="auto">
            <a:xfrm>
              <a:off x="1104" y="2846"/>
              <a:ext cx="318" cy="1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AU" altLang="en-US" sz="800" b="1"/>
                <a:t>(100%)</a:t>
              </a:r>
            </a:p>
          </p:txBody>
        </p:sp>
        <p:sp>
          <p:nvSpPr>
            <p:cNvPr id="12338" name="Text Box 49"/>
            <p:cNvSpPr txBox="1">
              <a:spLocks noChangeArrowheads="1"/>
            </p:cNvSpPr>
            <p:nvPr/>
          </p:nvSpPr>
          <p:spPr bwMode="auto">
            <a:xfrm>
              <a:off x="3168" y="2832"/>
              <a:ext cx="178" cy="4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AU" altLang="en-US" sz="800" b="1"/>
                <a:t>EB Rd</a:t>
              </a:r>
            </a:p>
            <a:p>
              <a:pPr>
                <a:spcBef>
                  <a:spcPct val="50000"/>
                </a:spcBef>
              </a:pPr>
              <a:endParaRPr lang="en-AU" altLang="en-US" sz="800" b="1"/>
            </a:p>
          </p:txBody>
        </p:sp>
        <p:sp>
          <p:nvSpPr>
            <p:cNvPr id="12339" name="Text Box 50"/>
            <p:cNvSpPr txBox="1">
              <a:spLocks noChangeArrowheads="1"/>
            </p:cNvSpPr>
            <p:nvPr/>
          </p:nvSpPr>
          <p:spPr bwMode="auto">
            <a:xfrm>
              <a:off x="432" y="3744"/>
              <a:ext cx="1680" cy="19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lnSpc>
                  <a:spcPct val="65000"/>
                </a:lnSpc>
                <a:spcBef>
                  <a:spcPct val="50000"/>
                </a:spcBef>
                <a:buFontTx/>
                <a:buChar char="•"/>
              </a:pPr>
              <a:r>
                <a:rPr lang="en-AU" altLang="en-US" sz="800" b="1" dirty="0">
                  <a:solidFill>
                    <a:srgbClr val="000099"/>
                  </a:solidFill>
                </a:rPr>
                <a:t>Within 1km 10 GP’s</a:t>
              </a:r>
            </a:p>
            <a:p>
              <a:pPr>
                <a:lnSpc>
                  <a:spcPct val="65000"/>
                </a:lnSpc>
                <a:spcBef>
                  <a:spcPct val="50000"/>
                </a:spcBef>
                <a:buFontTx/>
                <a:buChar char="•"/>
              </a:pPr>
              <a:r>
                <a:rPr lang="en-AU" altLang="en-US" sz="800" b="1" dirty="0">
                  <a:solidFill>
                    <a:srgbClr val="000099"/>
                  </a:solidFill>
                </a:rPr>
                <a:t>Within 2km 42 GP’s</a:t>
              </a:r>
            </a:p>
          </p:txBody>
        </p:sp>
      </p:grpSp>
      <p:sp>
        <p:nvSpPr>
          <p:cNvPr id="12294" name="AutoShape 53"/>
          <p:cNvSpPr>
            <a:spLocks noChangeArrowheads="1"/>
          </p:cNvSpPr>
          <p:nvPr/>
        </p:nvSpPr>
        <p:spPr bwMode="auto">
          <a:xfrm>
            <a:off x="2209800" y="3124200"/>
            <a:ext cx="228600" cy="228600"/>
          </a:xfrm>
          <a:prstGeom prst="plus">
            <a:avLst>
              <a:gd name="adj" fmla="val 25000"/>
            </a:avLst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  <p:sp>
        <p:nvSpPr>
          <p:cNvPr id="12295" name="AutoShape 54"/>
          <p:cNvSpPr>
            <a:spLocks noChangeArrowheads="1"/>
          </p:cNvSpPr>
          <p:nvPr/>
        </p:nvSpPr>
        <p:spPr bwMode="auto">
          <a:xfrm>
            <a:off x="1371600" y="2971800"/>
            <a:ext cx="228600" cy="228600"/>
          </a:xfrm>
          <a:prstGeom prst="plus">
            <a:avLst>
              <a:gd name="adj" fmla="val 25000"/>
            </a:avLst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2133" y="457201"/>
            <a:ext cx="7704667" cy="1459631"/>
          </a:xfrm>
        </p:spPr>
        <p:txBody>
          <a:bodyPr>
            <a:normAutofit fontScale="90000"/>
          </a:bodyPr>
          <a:lstStyle/>
          <a:p>
            <a:r>
              <a:rPr lang="en-AU" dirty="0" smtClean="0"/>
              <a:t>Current local GPs -  9 clinics</a:t>
            </a:r>
            <a:br>
              <a:rPr lang="en-AU" dirty="0" smtClean="0"/>
            </a:br>
            <a:r>
              <a:rPr lang="en-AU" sz="2200" dirty="0" smtClean="0"/>
              <a:t>Practices that have closed :  </a:t>
            </a:r>
            <a:r>
              <a:rPr lang="en-AU" sz="2200" dirty="0" err="1" smtClean="0"/>
              <a:t>Dr’e</a:t>
            </a:r>
            <a:r>
              <a:rPr lang="en-AU" sz="2200" dirty="0" smtClean="0"/>
              <a:t>  De </a:t>
            </a:r>
            <a:r>
              <a:rPr lang="en-AU" sz="2200" dirty="0" err="1" smtClean="0"/>
              <a:t>Crespigny</a:t>
            </a:r>
            <a:r>
              <a:rPr lang="en-AU" sz="2200" dirty="0" smtClean="0"/>
              <a:t> (1) , Alan </a:t>
            </a:r>
            <a:r>
              <a:rPr lang="en-AU" sz="2200" dirty="0" err="1" smtClean="0"/>
              <a:t>Hoskin</a:t>
            </a:r>
            <a:r>
              <a:rPr lang="en-AU" sz="2200" dirty="0" smtClean="0"/>
              <a:t> (1), Dennis Morgan (1), Cheltenham Rd Clinic (on South Rd) (2-3 doctors), Centre Rd Medical Clinic (5 FT doctors) has been reborn, </a:t>
            </a:r>
            <a:r>
              <a:rPr lang="en-AU" sz="2200" dirty="0" err="1" smtClean="0"/>
              <a:t>Martakis</a:t>
            </a:r>
            <a:r>
              <a:rPr lang="en-AU" sz="2200" dirty="0" smtClean="0"/>
              <a:t> (2),  Greek Doctor in Centre Rd (1), McKinnon Sports Medical clinic (3), </a:t>
            </a:r>
            <a:r>
              <a:rPr lang="en-AU" sz="2200" dirty="0" err="1" smtClean="0"/>
              <a:t>Abbeysinghe</a:t>
            </a:r>
            <a:r>
              <a:rPr lang="en-AU" sz="2200" dirty="0" smtClean="0"/>
              <a:t> (2) reducing hours.</a:t>
            </a:r>
            <a:endParaRPr lang="en-AU" sz="2200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Eastbound Clinic - Dr Alan Molloy</a:t>
            </a:r>
            <a:endParaRPr lang="en-US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113CF-3F59-48E5-A4E9-50C903EB962C}" type="slidenum">
              <a:rPr lang="en-US" altLang="en-US" smtClean="0"/>
              <a:pPr/>
              <a:t>18</a:t>
            </a:fld>
            <a:endParaRPr lang="en-US" altLang="en-US"/>
          </a:p>
        </p:txBody>
      </p:sp>
      <p:grpSp>
        <p:nvGrpSpPr>
          <p:cNvPr id="6" name="Group 5"/>
          <p:cNvGrpSpPr>
            <a:grpSpLocks/>
          </p:cNvGrpSpPr>
          <p:nvPr/>
        </p:nvGrpSpPr>
        <p:grpSpPr bwMode="auto">
          <a:xfrm>
            <a:off x="866774" y="2515234"/>
            <a:ext cx="7089601" cy="3218021"/>
            <a:chOff x="432" y="1248"/>
            <a:chExt cx="5184" cy="3134"/>
          </a:xfrm>
        </p:grpSpPr>
        <p:cxnSp>
          <p:nvCxnSpPr>
            <p:cNvPr id="7" name="Line 23"/>
            <p:cNvCxnSpPr/>
            <p:nvPr/>
          </p:nvCxnSpPr>
          <p:spPr bwMode="auto">
            <a:xfrm>
              <a:off x="720" y="2784"/>
              <a:ext cx="4848" cy="0"/>
            </a:xfrm>
            <a:prstGeom prst="line">
              <a:avLst/>
            </a:prstGeom>
            <a:noFill/>
            <a:ln w="19050">
              <a:solidFill>
                <a:srgbClr val="000066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69696"/>
                    </a:outerShdw>
                  </a:effectLst>
                </a14:hiddenEffects>
              </a:ext>
            </a:extLst>
          </p:spPr>
        </p:cxnSp>
        <p:cxnSp>
          <p:nvCxnSpPr>
            <p:cNvPr id="8" name="Line 24"/>
            <p:cNvCxnSpPr/>
            <p:nvPr/>
          </p:nvCxnSpPr>
          <p:spPr bwMode="auto">
            <a:xfrm>
              <a:off x="1632" y="1584"/>
              <a:ext cx="0" cy="2064"/>
            </a:xfrm>
            <a:prstGeom prst="line">
              <a:avLst/>
            </a:prstGeom>
            <a:noFill/>
            <a:ln w="19050">
              <a:solidFill>
                <a:srgbClr val="000066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69696"/>
                    </a:outerShdw>
                  </a:effectLst>
                </a14:hiddenEffects>
              </a:ext>
            </a:extLst>
          </p:spPr>
        </p:cxnSp>
        <p:cxnSp>
          <p:nvCxnSpPr>
            <p:cNvPr id="9" name="Line 25"/>
            <p:cNvCxnSpPr/>
            <p:nvPr/>
          </p:nvCxnSpPr>
          <p:spPr bwMode="auto">
            <a:xfrm>
              <a:off x="2448" y="1488"/>
              <a:ext cx="0" cy="2208"/>
            </a:xfrm>
            <a:prstGeom prst="line">
              <a:avLst/>
            </a:prstGeom>
            <a:noFill/>
            <a:ln w="19050">
              <a:solidFill>
                <a:srgbClr val="000066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69696"/>
                    </a:outerShdw>
                  </a:effectLst>
                </a14:hiddenEffects>
              </a:ext>
            </a:extLst>
          </p:spPr>
        </p:cxnSp>
        <p:cxnSp>
          <p:nvCxnSpPr>
            <p:cNvPr id="10" name="Line 26"/>
            <p:cNvCxnSpPr/>
            <p:nvPr/>
          </p:nvCxnSpPr>
          <p:spPr bwMode="auto">
            <a:xfrm>
              <a:off x="3360" y="1488"/>
              <a:ext cx="0" cy="2304"/>
            </a:xfrm>
            <a:prstGeom prst="line">
              <a:avLst/>
            </a:prstGeom>
            <a:noFill/>
            <a:ln w="19050">
              <a:solidFill>
                <a:srgbClr val="000066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69696"/>
                    </a:outerShdw>
                  </a:effectLst>
                </a14:hiddenEffects>
              </a:ext>
            </a:extLst>
          </p:spPr>
        </p:cxnSp>
        <p:cxnSp>
          <p:nvCxnSpPr>
            <p:cNvPr id="11" name="Line 27"/>
            <p:cNvCxnSpPr/>
            <p:nvPr/>
          </p:nvCxnSpPr>
          <p:spPr bwMode="auto">
            <a:xfrm>
              <a:off x="4032" y="2784"/>
              <a:ext cx="0" cy="1104"/>
            </a:xfrm>
            <a:prstGeom prst="line">
              <a:avLst/>
            </a:prstGeom>
            <a:noFill/>
            <a:ln w="19050">
              <a:solidFill>
                <a:srgbClr val="000066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69696"/>
                    </a:outerShdw>
                  </a:effectLst>
                </a14:hiddenEffects>
              </a:ext>
            </a:extLst>
          </p:spPr>
        </p:cxnSp>
        <p:cxnSp>
          <p:nvCxnSpPr>
            <p:cNvPr id="12" name="Line 28"/>
            <p:cNvCxnSpPr/>
            <p:nvPr/>
          </p:nvCxnSpPr>
          <p:spPr bwMode="auto">
            <a:xfrm>
              <a:off x="4512" y="1392"/>
              <a:ext cx="0" cy="1392"/>
            </a:xfrm>
            <a:prstGeom prst="line">
              <a:avLst/>
            </a:prstGeom>
            <a:noFill/>
            <a:ln w="19050">
              <a:solidFill>
                <a:srgbClr val="000066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69696"/>
                    </a:outerShdw>
                  </a:effectLst>
                </a14:hiddenEffects>
              </a:ext>
            </a:extLst>
          </p:spPr>
        </p:cxnSp>
        <p:cxnSp>
          <p:nvCxnSpPr>
            <p:cNvPr id="13" name="Line 29"/>
            <p:cNvCxnSpPr/>
            <p:nvPr/>
          </p:nvCxnSpPr>
          <p:spPr bwMode="auto">
            <a:xfrm>
              <a:off x="5328" y="2064"/>
              <a:ext cx="0" cy="1488"/>
            </a:xfrm>
            <a:prstGeom prst="line">
              <a:avLst/>
            </a:prstGeom>
            <a:noFill/>
            <a:ln w="19050">
              <a:solidFill>
                <a:srgbClr val="000066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69696"/>
                    </a:outerShdw>
                  </a:effectLst>
                </a14:hiddenEffects>
              </a:ext>
            </a:extLst>
          </p:spPr>
        </p:cxnSp>
        <p:cxnSp>
          <p:nvCxnSpPr>
            <p:cNvPr id="14" name="Line 30"/>
            <p:cNvCxnSpPr/>
            <p:nvPr/>
          </p:nvCxnSpPr>
          <p:spPr bwMode="auto">
            <a:xfrm>
              <a:off x="720" y="3552"/>
              <a:ext cx="484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69696"/>
                    </a:outerShdw>
                  </a:effectLst>
                </a14:hiddenEffects>
              </a:ext>
            </a:extLst>
          </p:spPr>
        </p:cxnSp>
        <p:sp>
          <p:nvSpPr>
            <p:cNvPr id="15" name="AutoShape 34"/>
            <p:cNvSpPr>
              <a:spLocks noChangeArrowheads="1"/>
            </p:cNvSpPr>
            <p:nvPr/>
          </p:nvSpPr>
          <p:spPr bwMode="auto">
            <a:xfrm>
              <a:off x="3089" y="2523"/>
              <a:ext cx="271" cy="165"/>
            </a:xfrm>
            <a:prstGeom prst="plus">
              <a:avLst>
                <a:gd name="adj" fmla="val 25000"/>
              </a:avLst>
            </a:prstGeom>
            <a:solidFill>
              <a:srgbClr val="0000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69696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endParaRPr lang="en-AU"/>
            </a:p>
          </p:txBody>
        </p:sp>
        <p:sp>
          <p:nvSpPr>
            <p:cNvPr id="16" name="AutoShape 35"/>
            <p:cNvSpPr>
              <a:spLocks noChangeArrowheads="1"/>
            </p:cNvSpPr>
            <p:nvPr/>
          </p:nvSpPr>
          <p:spPr bwMode="auto">
            <a:xfrm>
              <a:off x="4032" y="2640"/>
              <a:ext cx="144" cy="144"/>
            </a:xfrm>
            <a:prstGeom prst="plus">
              <a:avLst>
                <a:gd name="adj" fmla="val 25000"/>
              </a:avLst>
            </a:prstGeom>
            <a:solidFill>
              <a:srgbClr val="CC00CC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69696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endParaRPr lang="en-AU"/>
            </a:p>
          </p:txBody>
        </p:sp>
        <p:sp>
          <p:nvSpPr>
            <p:cNvPr id="17" name="AutoShape 36"/>
            <p:cNvSpPr>
              <a:spLocks noChangeArrowheads="1"/>
            </p:cNvSpPr>
            <p:nvPr/>
          </p:nvSpPr>
          <p:spPr bwMode="auto">
            <a:xfrm>
              <a:off x="4928" y="2643"/>
              <a:ext cx="144" cy="144"/>
            </a:xfrm>
            <a:prstGeom prst="plus">
              <a:avLst>
                <a:gd name="adj" fmla="val 25000"/>
              </a:avLst>
            </a:prstGeom>
            <a:solidFill>
              <a:srgbClr val="CC00CC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69696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en-AU" sz="800">
                  <a:solidFill>
                    <a:srgbClr val="000000"/>
                  </a:solidFill>
                  <a:effectLst/>
                  <a:latin typeface="Calibri"/>
                  <a:ea typeface="Times New Roman"/>
                  <a:cs typeface="Times New Roman"/>
                </a:rPr>
                <a:t> </a:t>
              </a:r>
              <a:endParaRPr lang="en-AU" sz="1100">
                <a:effectLst/>
                <a:latin typeface="Calibri"/>
                <a:ea typeface="Times New Roman"/>
                <a:cs typeface="Times New Roman"/>
              </a:endParaRPr>
            </a:p>
          </p:txBody>
        </p:sp>
        <p:sp>
          <p:nvSpPr>
            <p:cNvPr id="18" name="AutoShape 37"/>
            <p:cNvSpPr>
              <a:spLocks noChangeArrowheads="1"/>
            </p:cNvSpPr>
            <p:nvPr/>
          </p:nvSpPr>
          <p:spPr bwMode="auto">
            <a:xfrm>
              <a:off x="4608" y="2784"/>
              <a:ext cx="144" cy="144"/>
            </a:xfrm>
            <a:prstGeom prst="plus">
              <a:avLst>
                <a:gd name="adj" fmla="val 25000"/>
              </a:avLst>
            </a:prstGeom>
            <a:solidFill>
              <a:srgbClr val="CC00CC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69696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en-AU" sz="800" dirty="0">
                  <a:solidFill>
                    <a:srgbClr val="000000"/>
                  </a:solidFill>
                  <a:effectLst/>
                  <a:latin typeface="Calibri"/>
                  <a:ea typeface="Times New Roman"/>
                  <a:cs typeface="Times New Roman"/>
                </a:rPr>
                <a:t> </a:t>
              </a:r>
              <a:endParaRPr lang="en-AU" sz="1100" dirty="0">
                <a:effectLst/>
                <a:latin typeface="Calibri"/>
                <a:ea typeface="Times New Roman"/>
                <a:cs typeface="Times New Roman"/>
              </a:endParaRPr>
            </a:p>
          </p:txBody>
        </p:sp>
        <p:sp>
          <p:nvSpPr>
            <p:cNvPr id="19" name="AutoShape 38"/>
            <p:cNvSpPr>
              <a:spLocks noChangeArrowheads="1"/>
            </p:cNvSpPr>
            <p:nvPr/>
          </p:nvSpPr>
          <p:spPr bwMode="auto">
            <a:xfrm>
              <a:off x="5184" y="2784"/>
              <a:ext cx="144" cy="144"/>
            </a:xfrm>
            <a:prstGeom prst="plus">
              <a:avLst>
                <a:gd name="adj" fmla="val 25000"/>
              </a:avLst>
            </a:prstGeom>
            <a:solidFill>
              <a:srgbClr val="CC00CC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69696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en-AU" sz="800">
                  <a:solidFill>
                    <a:srgbClr val="000000"/>
                  </a:solidFill>
                  <a:effectLst/>
                  <a:latin typeface="Calibri"/>
                  <a:ea typeface="Times New Roman"/>
                  <a:cs typeface="Times New Roman"/>
                </a:rPr>
                <a:t> </a:t>
              </a:r>
              <a:endParaRPr lang="en-AU" sz="1100">
                <a:effectLst/>
                <a:latin typeface="Calibri"/>
                <a:ea typeface="Times New Roman"/>
                <a:cs typeface="Times New Roman"/>
              </a:endParaRPr>
            </a:p>
          </p:txBody>
        </p:sp>
        <p:sp>
          <p:nvSpPr>
            <p:cNvPr id="20" name="AutoShape 39"/>
            <p:cNvSpPr>
              <a:spLocks noChangeArrowheads="1"/>
            </p:cNvSpPr>
            <p:nvPr/>
          </p:nvSpPr>
          <p:spPr bwMode="auto">
            <a:xfrm>
              <a:off x="1344" y="2640"/>
              <a:ext cx="144" cy="144"/>
            </a:xfrm>
            <a:prstGeom prst="plus">
              <a:avLst>
                <a:gd name="adj" fmla="val 25000"/>
              </a:avLst>
            </a:prstGeom>
            <a:solidFill>
              <a:srgbClr val="CC00CC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69696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endParaRPr lang="en-AU"/>
            </a:p>
          </p:txBody>
        </p:sp>
        <p:sp>
          <p:nvSpPr>
            <p:cNvPr id="21" name="AutoShape 40"/>
            <p:cNvSpPr>
              <a:spLocks noChangeArrowheads="1"/>
            </p:cNvSpPr>
            <p:nvPr/>
          </p:nvSpPr>
          <p:spPr bwMode="auto">
            <a:xfrm>
              <a:off x="1080" y="2640"/>
              <a:ext cx="144" cy="144"/>
            </a:xfrm>
            <a:prstGeom prst="plus">
              <a:avLst>
                <a:gd name="adj" fmla="val 25000"/>
              </a:avLst>
            </a:prstGeom>
            <a:solidFill>
              <a:srgbClr val="CC00CC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69696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endParaRPr lang="en-AU"/>
            </a:p>
          </p:txBody>
        </p:sp>
        <p:sp>
          <p:nvSpPr>
            <p:cNvPr id="22" name="AutoShape 41"/>
            <p:cNvSpPr>
              <a:spLocks noChangeArrowheads="1"/>
            </p:cNvSpPr>
            <p:nvPr/>
          </p:nvSpPr>
          <p:spPr bwMode="auto">
            <a:xfrm>
              <a:off x="4512" y="1920"/>
              <a:ext cx="144" cy="144"/>
            </a:xfrm>
            <a:prstGeom prst="plus">
              <a:avLst>
                <a:gd name="adj" fmla="val 25000"/>
              </a:avLst>
            </a:prstGeom>
            <a:solidFill>
              <a:srgbClr val="CC00CC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69696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endParaRPr lang="en-AU"/>
            </a:p>
          </p:txBody>
        </p:sp>
        <p:sp>
          <p:nvSpPr>
            <p:cNvPr id="23" name="Oval 22"/>
            <p:cNvSpPr>
              <a:spLocks noChangeArrowheads="1"/>
            </p:cNvSpPr>
            <p:nvPr/>
          </p:nvSpPr>
          <p:spPr bwMode="auto">
            <a:xfrm>
              <a:off x="2160" y="1707"/>
              <a:ext cx="2160" cy="1632"/>
            </a:xfrm>
            <a:prstGeom prst="ellips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666699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69696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AU" sz="800">
                  <a:solidFill>
                    <a:srgbClr val="000000"/>
                  </a:solidFill>
                  <a:effectLst/>
                  <a:latin typeface="Calibri"/>
                  <a:ea typeface="Times New Roman"/>
                  <a:cs typeface="Times New Roman"/>
                </a:rPr>
                <a:t> </a:t>
              </a:r>
              <a:endParaRPr lang="en-AU" sz="1100">
                <a:effectLst/>
                <a:latin typeface="Calibri"/>
                <a:ea typeface="Times New Roman"/>
                <a:cs typeface="Times New Roman"/>
              </a:endParaRPr>
            </a:p>
          </p:txBody>
        </p:sp>
        <p:sp>
          <p:nvSpPr>
            <p:cNvPr id="24" name="Oval 23"/>
            <p:cNvSpPr>
              <a:spLocks noChangeArrowheads="1"/>
            </p:cNvSpPr>
            <p:nvPr/>
          </p:nvSpPr>
          <p:spPr bwMode="auto">
            <a:xfrm>
              <a:off x="672" y="1248"/>
              <a:ext cx="4944" cy="2640"/>
            </a:xfrm>
            <a:prstGeom prst="ellips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666699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69696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endParaRPr lang="en-AU"/>
            </a:p>
          </p:txBody>
        </p:sp>
        <p:sp>
          <p:nvSpPr>
            <p:cNvPr id="25" name="Text Box 44"/>
            <p:cNvSpPr txBox="1">
              <a:spLocks noChangeArrowheads="1"/>
            </p:cNvSpPr>
            <p:nvPr/>
          </p:nvSpPr>
          <p:spPr bwMode="auto">
            <a:xfrm>
              <a:off x="4559" y="1248"/>
              <a:ext cx="1057" cy="4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6666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AU" sz="800" b="1">
                  <a:solidFill>
                    <a:srgbClr val="000000"/>
                  </a:solidFill>
                  <a:effectLst/>
                  <a:latin typeface="Calibri"/>
                  <a:ea typeface="Times New Roman"/>
                  <a:cs typeface="Times New Roman"/>
                </a:rPr>
                <a:t>2km radius</a:t>
              </a:r>
              <a:endParaRPr lang="en-AU" sz="1100">
                <a:effectLst/>
                <a:latin typeface="Calibri"/>
                <a:ea typeface="Times New Roman"/>
                <a:cs typeface="Times New Roman"/>
              </a:endParaRPr>
            </a:p>
          </p:txBody>
        </p:sp>
        <p:sp>
          <p:nvSpPr>
            <p:cNvPr id="26" name="AutoShape 46"/>
            <p:cNvSpPr>
              <a:spLocks noChangeArrowheads="1"/>
            </p:cNvSpPr>
            <p:nvPr/>
          </p:nvSpPr>
          <p:spPr bwMode="auto">
            <a:xfrm>
              <a:off x="2275" y="2021"/>
              <a:ext cx="144" cy="144"/>
            </a:xfrm>
            <a:prstGeom prst="plus">
              <a:avLst>
                <a:gd name="adj" fmla="val 25000"/>
              </a:avLst>
            </a:prstGeom>
            <a:solidFill>
              <a:srgbClr val="CC00CC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69696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ctr" anchorCtr="0" upright="1">
              <a:noAutofit/>
            </a:bodyPr>
            <a:lstStyle/>
            <a:p>
              <a:endParaRPr lang="en-AU"/>
            </a:p>
          </p:txBody>
        </p:sp>
        <p:sp>
          <p:nvSpPr>
            <p:cNvPr id="27" name="Text Box 47"/>
            <p:cNvSpPr txBox="1">
              <a:spLocks noChangeArrowheads="1"/>
            </p:cNvSpPr>
            <p:nvPr/>
          </p:nvSpPr>
          <p:spPr bwMode="auto">
            <a:xfrm>
              <a:off x="432" y="3744"/>
              <a:ext cx="1680" cy="6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6666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marL="342900" lvl="0" indent="-342900">
                <a:lnSpc>
                  <a:spcPct val="115000"/>
                </a:lnSpc>
                <a:spcAft>
                  <a:spcPts val="0"/>
                </a:spcAft>
                <a:buFont typeface="+mj-lt"/>
                <a:buAutoNum type="arabicPeriod"/>
              </a:pPr>
              <a:r>
                <a:rPr lang="en-AU" sz="800" b="1" dirty="0">
                  <a:solidFill>
                    <a:srgbClr val="000080"/>
                  </a:solidFill>
                  <a:effectLst/>
                  <a:latin typeface="Calibri"/>
                  <a:ea typeface="Times New Roman"/>
                  <a:cs typeface="Times New Roman"/>
                </a:rPr>
                <a:t>Within 1km </a:t>
              </a:r>
              <a:r>
                <a:rPr lang="en-AU" sz="800" b="1" dirty="0" smtClean="0">
                  <a:solidFill>
                    <a:srgbClr val="000080"/>
                  </a:solidFill>
                  <a:effectLst/>
                  <a:latin typeface="Calibri"/>
                  <a:ea typeface="Times New Roman"/>
                  <a:cs typeface="Times New Roman"/>
                </a:rPr>
                <a:t> &gt; 10 </a:t>
              </a:r>
              <a:r>
                <a:rPr lang="en-AU" sz="800" b="1" dirty="0">
                  <a:solidFill>
                    <a:srgbClr val="000080"/>
                  </a:solidFill>
                  <a:effectLst/>
                  <a:latin typeface="Calibri"/>
                  <a:ea typeface="Times New Roman"/>
                  <a:cs typeface="Times New Roman"/>
                </a:rPr>
                <a:t>GP’s</a:t>
              </a:r>
              <a:endParaRPr lang="en-AU" sz="1100" dirty="0">
                <a:effectLst/>
                <a:latin typeface="Calibri"/>
                <a:ea typeface="Times New Roman"/>
                <a:cs typeface="Times New Roman"/>
              </a:endParaRPr>
            </a:p>
            <a:p>
              <a:pPr marL="342900" lvl="0" indent="-342900">
                <a:lnSpc>
                  <a:spcPct val="115000"/>
                </a:lnSpc>
                <a:spcAft>
                  <a:spcPts val="0"/>
                </a:spcAft>
                <a:buFont typeface="+mj-lt"/>
                <a:buAutoNum type="arabicPeriod"/>
              </a:pPr>
              <a:r>
                <a:rPr lang="en-AU" sz="800" b="1" dirty="0">
                  <a:solidFill>
                    <a:srgbClr val="000080"/>
                  </a:solidFill>
                  <a:effectLst/>
                  <a:latin typeface="Calibri"/>
                  <a:ea typeface="Times New Roman"/>
                  <a:cs typeface="Times New Roman"/>
                </a:rPr>
                <a:t>Within 2km &gt; </a:t>
              </a:r>
              <a:r>
                <a:rPr lang="en-AU" sz="800" b="1" dirty="0" smtClean="0">
                  <a:solidFill>
                    <a:srgbClr val="000080"/>
                  </a:solidFill>
                  <a:latin typeface="Calibri"/>
                  <a:ea typeface="Times New Roman"/>
                  <a:cs typeface="Times New Roman"/>
                </a:rPr>
                <a:t>30 </a:t>
              </a:r>
              <a:r>
                <a:rPr lang="en-AU" sz="800" b="1" dirty="0" smtClean="0">
                  <a:solidFill>
                    <a:srgbClr val="000080"/>
                  </a:solidFill>
                  <a:effectLst/>
                  <a:latin typeface="Calibri"/>
                  <a:ea typeface="Times New Roman"/>
                  <a:cs typeface="Times New Roman"/>
                </a:rPr>
                <a:t>+ </a:t>
              </a:r>
              <a:r>
                <a:rPr lang="en-AU" sz="800" b="1" dirty="0">
                  <a:solidFill>
                    <a:srgbClr val="000080"/>
                  </a:solidFill>
                  <a:effectLst/>
                  <a:latin typeface="Calibri"/>
                  <a:ea typeface="Times New Roman"/>
                  <a:cs typeface="Times New Roman"/>
                </a:rPr>
                <a:t>GP’s</a:t>
              </a:r>
              <a:endParaRPr lang="en-AU" sz="1100" dirty="0">
                <a:effectLst/>
                <a:latin typeface="Calibri"/>
                <a:ea typeface="Times New Roman"/>
                <a:cs typeface="Times New Roman"/>
              </a:endParaRPr>
            </a:p>
          </p:txBody>
        </p:sp>
      </p:grpSp>
      <p:sp>
        <p:nvSpPr>
          <p:cNvPr id="28" name="Rectangle 2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Rectangle 31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AU"/>
          </a:p>
        </p:txBody>
      </p:sp>
      <p:sp>
        <p:nvSpPr>
          <p:cNvPr id="30" name="Rectangle 33"/>
          <p:cNvSpPr>
            <a:spLocks noChangeArrowheads="1"/>
          </p:cNvSpPr>
          <p:nvPr/>
        </p:nvSpPr>
        <p:spPr bwMode="auto">
          <a:xfrm>
            <a:off x="0" y="914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AU" altLang="en-US" sz="11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AU" alt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en-AU" alt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endParaRPr kumimoji="0" lang="en-AU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078998" y="3424306"/>
            <a:ext cx="7920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Eastbound clinic</a:t>
            </a:r>
            <a:endParaRPr lang="en-AU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3707904" y="4040219"/>
            <a:ext cx="136815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&lt;- Centre Road -&gt;</a:t>
            </a:r>
            <a:endParaRPr lang="en-AU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12648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419100"/>
            <a:ext cx="70104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n-AU" altLang="en-US" sz="4800" b="1" smtClean="0"/>
              <a:t>Do You Lose Patients to Other Clinics ?</a:t>
            </a:r>
          </a:p>
        </p:txBody>
      </p:sp>
      <p:sp>
        <p:nvSpPr>
          <p:cNvPr id="13317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AU" altLang="en-US" sz="3200" dirty="0" smtClean="0"/>
              <a:t>Patient numbers initially a slight drop off but then increased  </a:t>
            </a:r>
          </a:p>
          <a:p>
            <a:r>
              <a:rPr lang="en-AU" altLang="en-US" sz="3200" dirty="0" smtClean="0"/>
              <a:t>Increase fee per patient = increase profit</a:t>
            </a:r>
          </a:p>
          <a:p>
            <a:r>
              <a:rPr lang="en-AU" altLang="en-US" sz="3200" dirty="0" smtClean="0"/>
              <a:t>Increased time per patient = Increased quality</a:t>
            </a:r>
          </a:p>
        </p:txBody>
      </p:sp>
      <p:sp>
        <p:nvSpPr>
          <p:cNvPr id="13314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>
                <a:latin typeface="Arial Narrow" panose="020B0606020202030204" pitchFamily="34" charset="0"/>
              </a:rPr>
              <a:t>Eastbound Clinic - Dr Alan Molloy</a:t>
            </a:r>
          </a:p>
        </p:txBody>
      </p:sp>
      <p:sp>
        <p:nvSpPr>
          <p:cNvPr id="13315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F5AA58BA-AEAC-42DA-93C7-EABE21BBF228}" type="slidenum">
              <a:rPr lang="en-US" altLang="en-US">
                <a:latin typeface="Arial Narrow" panose="020B0606020202030204" pitchFamily="34" charset="0"/>
              </a:rPr>
              <a:pPr/>
              <a:t>19</a:t>
            </a:fld>
            <a:endParaRPr lang="en-US" altLang="en-US">
              <a:latin typeface="Arial Narrow" panose="020B060602020203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AU" altLang="en-US" sz="5400" dirty="0" smtClean="0"/>
              <a:t>The main issue:</a:t>
            </a:r>
          </a:p>
        </p:txBody>
      </p:sp>
      <p:sp>
        <p:nvSpPr>
          <p:cNvPr id="4101" name="Rectangle 3"/>
          <p:cNvSpPr>
            <a:spLocks noGrp="1" noChangeArrowheads="1"/>
          </p:cNvSpPr>
          <p:nvPr>
            <p:ph idx="1"/>
          </p:nvPr>
        </p:nvSpPr>
        <p:spPr>
          <a:xfrm>
            <a:off x="762000" y="2895600"/>
            <a:ext cx="7772400" cy="2679700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en-AU" altLang="en-US" sz="5400" smtClean="0"/>
              <a:t>“A fair wage for a fair day’s work”</a:t>
            </a:r>
          </a:p>
        </p:txBody>
      </p:sp>
      <p:sp>
        <p:nvSpPr>
          <p:cNvPr id="4098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>
                <a:latin typeface="Arial Narrow" panose="020B0606020202030204" pitchFamily="34" charset="0"/>
              </a:rPr>
              <a:t>Eastbound Clinic - Dr Alan Molloy</a:t>
            </a:r>
          </a:p>
        </p:txBody>
      </p:sp>
      <p:sp>
        <p:nvSpPr>
          <p:cNvPr id="4099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26768FFF-CB65-40B0-89D2-B8C7FBBD0F04}" type="slidenum">
              <a:rPr lang="en-US" altLang="en-US">
                <a:latin typeface="Arial Narrow" panose="020B0606020202030204" pitchFamily="34" charset="0"/>
              </a:rPr>
              <a:pPr/>
              <a:t>2</a:t>
            </a:fld>
            <a:endParaRPr lang="en-US" altLang="en-US">
              <a:latin typeface="Arial Narrow" panose="020B060602020203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381000"/>
            <a:ext cx="7315200" cy="1143000"/>
          </a:xfrm>
        </p:spPr>
        <p:txBody>
          <a:bodyPr>
            <a:normAutofit fontScale="90000"/>
          </a:bodyPr>
          <a:lstStyle/>
          <a:p>
            <a:pPr algn="ctr">
              <a:lnSpc>
                <a:spcPct val="85000"/>
              </a:lnSpc>
            </a:pPr>
            <a:r>
              <a:rPr lang="en-AU" altLang="en-US" sz="4800" b="1" smtClean="0"/>
              <a:t>Do You Lose Patients to Other Clinics ?</a:t>
            </a:r>
          </a:p>
        </p:txBody>
      </p:sp>
      <p:sp>
        <p:nvSpPr>
          <p:cNvPr id="14341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AU" altLang="en-US" sz="4800" smtClean="0"/>
              <a:t>Special groups</a:t>
            </a:r>
          </a:p>
          <a:p>
            <a:pPr lvl="1"/>
            <a:r>
              <a:rPr lang="en-AU" altLang="en-US" sz="4400" smtClean="0"/>
              <a:t>Home visits - lose none</a:t>
            </a:r>
          </a:p>
          <a:p>
            <a:pPr lvl="1"/>
            <a:r>
              <a:rPr lang="en-AU" altLang="en-US" sz="4400" smtClean="0"/>
              <a:t>S.A.H - usually no loss</a:t>
            </a:r>
          </a:p>
          <a:p>
            <a:pPr lvl="1"/>
            <a:r>
              <a:rPr lang="en-AU" altLang="en-US" sz="4400" smtClean="0"/>
              <a:t>Nursing homes - lose considerable number</a:t>
            </a:r>
          </a:p>
        </p:txBody>
      </p:sp>
      <p:sp>
        <p:nvSpPr>
          <p:cNvPr id="14338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>
                <a:latin typeface="Arial Narrow" panose="020B0606020202030204" pitchFamily="34" charset="0"/>
              </a:rPr>
              <a:t>Eastbound Clinic - Dr Alan Molloy</a:t>
            </a:r>
          </a:p>
        </p:txBody>
      </p:sp>
      <p:sp>
        <p:nvSpPr>
          <p:cNvPr id="14339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2DC5589C-292C-468F-8A70-8134B999269D}" type="slidenum">
              <a:rPr lang="en-US" altLang="en-US">
                <a:latin typeface="Arial Narrow" panose="020B0606020202030204" pitchFamily="34" charset="0"/>
              </a:rPr>
              <a:pPr/>
              <a:t>20</a:t>
            </a:fld>
            <a:endParaRPr lang="en-US" altLang="en-US">
              <a:latin typeface="Arial Narrow" panose="020B060602020203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AU" altLang="en-US" sz="6000" b="1" smtClean="0"/>
              <a:t>“Too Hard...””</a:t>
            </a:r>
            <a:endParaRPr lang="en-AU" altLang="en-US" sz="6000" smtClean="0"/>
          </a:p>
        </p:txBody>
      </p:sp>
      <p:sp>
        <p:nvSpPr>
          <p:cNvPr id="15365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AU" altLang="en-US" sz="3200" dirty="0" smtClean="0"/>
              <a:t>Requires computerised billing/receipting at front desk</a:t>
            </a:r>
          </a:p>
          <a:p>
            <a:pPr>
              <a:lnSpc>
                <a:spcPct val="70000"/>
              </a:lnSpc>
            </a:pPr>
            <a:r>
              <a:rPr lang="en-AU" altLang="en-US" sz="3200" dirty="0" smtClean="0"/>
              <a:t>Cost per </a:t>
            </a:r>
            <a:r>
              <a:rPr lang="en-AU" altLang="en-US" sz="3200" dirty="0" err="1" smtClean="0"/>
              <a:t>copayment</a:t>
            </a:r>
            <a:r>
              <a:rPr lang="en-AU" altLang="en-US" sz="3200" dirty="0" smtClean="0"/>
              <a:t> - $1 extra</a:t>
            </a:r>
          </a:p>
          <a:p>
            <a:pPr lvl="1">
              <a:lnSpc>
                <a:spcPct val="70000"/>
              </a:lnSpc>
            </a:pPr>
            <a:r>
              <a:rPr lang="en-AU" altLang="en-US" sz="3200" dirty="0" smtClean="0"/>
              <a:t>Cheque encashment - 40cents</a:t>
            </a:r>
          </a:p>
          <a:p>
            <a:pPr lvl="1">
              <a:lnSpc>
                <a:spcPct val="70000"/>
              </a:lnSpc>
            </a:pPr>
            <a:r>
              <a:rPr lang="en-AU" altLang="en-US" sz="3200" dirty="0" smtClean="0"/>
              <a:t>Reply paid facility </a:t>
            </a:r>
            <a:r>
              <a:rPr lang="en-AU" altLang="en-US" sz="3200" dirty="0" smtClean="0"/>
              <a:t>$20pm</a:t>
            </a:r>
            <a:endParaRPr lang="en-AU" altLang="en-US" sz="3200" dirty="0" smtClean="0"/>
          </a:p>
        </p:txBody>
      </p:sp>
      <p:sp>
        <p:nvSpPr>
          <p:cNvPr id="15362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>
                <a:latin typeface="Arial Narrow" panose="020B0606020202030204" pitchFamily="34" charset="0"/>
              </a:rPr>
              <a:t>Eastbound Clinic - Dr Alan Molloy</a:t>
            </a:r>
          </a:p>
        </p:txBody>
      </p:sp>
      <p:sp>
        <p:nvSpPr>
          <p:cNvPr id="15363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42C25A9F-FC74-4548-AC39-1E84A624B73B}" type="slidenum">
              <a:rPr lang="en-US" altLang="en-US">
                <a:latin typeface="Arial Narrow" panose="020B0606020202030204" pitchFamily="34" charset="0"/>
              </a:rPr>
              <a:pPr/>
              <a:t>21</a:t>
            </a:fld>
            <a:endParaRPr lang="en-US" altLang="en-US">
              <a:latin typeface="Arial Narrow" panose="020B060602020203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AU" altLang="en-US" sz="6000" b="1" smtClean="0"/>
              <a:t>“Too Hard…”</a:t>
            </a:r>
            <a:endParaRPr lang="en-AU" altLang="en-US" smtClean="0"/>
          </a:p>
        </p:txBody>
      </p:sp>
      <p:sp>
        <p:nvSpPr>
          <p:cNvPr id="16389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>
              <a:lnSpc>
                <a:spcPct val="95000"/>
              </a:lnSpc>
            </a:pPr>
            <a:r>
              <a:rPr lang="en-AU" altLang="en-US" sz="3200" dirty="0" smtClean="0"/>
              <a:t>Must have Medicare / HIC Online for claiming, it is not difficult.</a:t>
            </a:r>
          </a:p>
          <a:p>
            <a:pPr lvl="1">
              <a:lnSpc>
                <a:spcPct val="95000"/>
              </a:lnSpc>
            </a:pPr>
            <a:r>
              <a:rPr lang="en-AU" altLang="en-US" sz="3200" dirty="0" smtClean="0"/>
              <a:t>Staff time increased a little</a:t>
            </a:r>
          </a:p>
          <a:p>
            <a:pPr lvl="1">
              <a:lnSpc>
                <a:spcPct val="95000"/>
              </a:lnSpc>
            </a:pPr>
            <a:r>
              <a:rPr lang="en-AU" altLang="en-US" sz="3200" dirty="0" smtClean="0"/>
              <a:t>Lost rebate cheques, bad debtors - very rare.  We recover 99% of Pay Doctor cheques.  Average time is </a:t>
            </a:r>
            <a:r>
              <a:rPr lang="en-AU" altLang="en-US" sz="3200" dirty="0" smtClean="0"/>
              <a:t>2-3 weeks</a:t>
            </a:r>
            <a:r>
              <a:rPr lang="en-AU" altLang="en-US" sz="3200" dirty="0" smtClean="0"/>
              <a:t>.</a:t>
            </a:r>
          </a:p>
        </p:txBody>
      </p:sp>
      <p:sp>
        <p:nvSpPr>
          <p:cNvPr id="16386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>
                <a:latin typeface="Arial Narrow" panose="020B0606020202030204" pitchFamily="34" charset="0"/>
              </a:rPr>
              <a:t>Eastbound Clinic - Dr Alan Molloy</a:t>
            </a:r>
          </a:p>
        </p:txBody>
      </p:sp>
      <p:sp>
        <p:nvSpPr>
          <p:cNvPr id="16387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FB115F92-5B90-47C5-94B6-9369F190EED0}" type="slidenum">
              <a:rPr lang="en-US" altLang="en-US">
                <a:latin typeface="Arial Narrow" panose="020B0606020202030204" pitchFamily="34" charset="0"/>
              </a:rPr>
              <a:pPr/>
              <a:t>22</a:t>
            </a:fld>
            <a:endParaRPr lang="en-US" altLang="en-US">
              <a:latin typeface="Arial Narrow" panose="020B060602020203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AU" altLang="en-US" sz="6000" b="1" smtClean="0"/>
              <a:t>Our System</a:t>
            </a:r>
            <a:endParaRPr lang="en-AU" altLang="en-US" sz="6000" smtClean="0"/>
          </a:p>
        </p:txBody>
      </p:sp>
      <p:sp>
        <p:nvSpPr>
          <p:cNvPr id="1741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AU" altLang="en-US" dirty="0" smtClean="0"/>
              <a:t>Collect </a:t>
            </a:r>
            <a:r>
              <a:rPr lang="en-AU" altLang="en-US" dirty="0" err="1" smtClean="0"/>
              <a:t>copayment</a:t>
            </a:r>
            <a:r>
              <a:rPr lang="en-AU" altLang="en-US" dirty="0" smtClean="0"/>
              <a:t> $29 after the consultation</a:t>
            </a:r>
          </a:p>
          <a:p>
            <a:r>
              <a:rPr lang="en-AU" altLang="en-US" dirty="0" smtClean="0"/>
              <a:t>Finalise billings and annotate any blended billings, </a:t>
            </a:r>
            <a:r>
              <a:rPr lang="en-AU" altLang="en-US" dirty="0" err="1" smtClean="0"/>
              <a:t>eg</a:t>
            </a:r>
            <a:r>
              <a:rPr lang="en-AU" altLang="en-US" dirty="0" smtClean="0"/>
              <a:t> associated Item Numbers, </a:t>
            </a:r>
            <a:r>
              <a:rPr lang="en-AU" altLang="en-US" dirty="0" err="1" smtClean="0"/>
              <a:t>eg</a:t>
            </a:r>
            <a:r>
              <a:rPr lang="en-AU" altLang="en-US" dirty="0" smtClean="0"/>
              <a:t> 721</a:t>
            </a:r>
          </a:p>
          <a:p>
            <a:r>
              <a:rPr lang="en-AU" altLang="en-US" dirty="0" smtClean="0"/>
              <a:t>Send claim to Medicare online</a:t>
            </a:r>
          </a:p>
          <a:p>
            <a:pPr>
              <a:lnSpc>
                <a:spcPct val="80000"/>
              </a:lnSpc>
            </a:pPr>
            <a:r>
              <a:rPr lang="en-AU" altLang="en-US" dirty="0" smtClean="0"/>
              <a:t>Rebate cheques  arrive in 1 to 5 weeks and are banked</a:t>
            </a:r>
          </a:p>
          <a:p>
            <a:endParaRPr lang="en-AU" altLang="en-US" sz="6000" dirty="0" smtClean="0"/>
          </a:p>
        </p:txBody>
      </p:sp>
      <p:sp>
        <p:nvSpPr>
          <p:cNvPr id="17410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>
                <a:latin typeface="Arial Narrow" panose="020B0606020202030204" pitchFamily="34" charset="0"/>
              </a:rPr>
              <a:t>Eastbound Clinic - Dr Alan Molloy</a:t>
            </a:r>
          </a:p>
        </p:txBody>
      </p:sp>
      <p:sp>
        <p:nvSpPr>
          <p:cNvPr id="17411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8EB113A7-70CC-4AA3-B523-388EFA747352}" type="slidenum">
              <a:rPr lang="en-US" altLang="en-US">
                <a:latin typeface="Arial Narrow" panose="020B0606020202030204" pitchFamily="34" charset="0"/>
              </a:rPr>
              <a:pPr/>
              <a:t>23</a:t>
            </a:fld>
            <a:endParaRPr lang="en-US" altLang="en-US">
              <a:latin typeface="Arial Narrow" panose="020B060602020203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AU" altLang="en-US" smtClean="0"/>
              <a:t>Can Patients Afford it?</a:t>
            </a:r>
          </a:p>
        </p:txBody>
      </p:sp>
      <p:sp>
        <p:nvSpPr>
          <p:cNvPr id="18437" name="Rectangle 3"/>
          <p:cNvSpPr>
            <a:spLocks noGrp="1" noChangeArrowheads="1"/>
          </p:cNvSpPr>
          <p:nvPr>
            <p:ph idx="1"/>
          </p:nvPr>
        </p:nvSpPr>
        <p:spPr>
          <a:xfrm>
            <a:off x="762000" y="2286000"/>
            <a:ext cx="7772400" cy="4114800"/>
          </a:xfrm>
        </p:spPr>
        <p:txBody>
          <a:bodyPr/>
          <a:lstStyle/>
          <a:p>
            <a:pPr algn="ctr">
              <a:lnSpc>
                <a:spcPct val="105000"/>
              </a:lnSpc>
              <a:buFont typeface="Wingdings" pitchFamily="2" charset="2"/>
              <a:buNone/>
            </a:pPr>
            <a:r>
              <a:rPr lang="en-AU" altLang="en-US" sz="4800" dirty="0" smtClean="0"/>
              <a:t>“$2.15…THE PRICE WE PAY TO SEE THE DOCTOR” </a:t>
            </a:r>
          </a:p>
          <a:p>
            <a:pPr algn="ctr">
              <a:lnSpc>
                <a:spcPct val="105000"/>
              </a:lnSpc>
              <a:buFont typeface="Wingdings" pitchFamily="2" charset="2"/>
              <a:buNone/>
            </a:pPr>
            <a:r>
              <a:rPr lang="en-AU" altLang="en-US" sz="4800" dirty="0" smtClean="0"/>
              <a:t>		</a:t>
            </a:r>
            <a:r>
              <a:rPr lang="en-AU" altLang="en-US" sz="3600" dirty="0" smtClean="0"/>
              <a:t>THE AGE 23/10/2000</a:t>
            </a:r>
          </a:p>
        </p:txBody>
      </p:sp>
      <p:sp>
        <p:nvSpPr>
          <p:cNvPr id="18434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>
                <a:latin typeface="Arial Narrow" panose="020B0606020202030204" pitchFamily="34" charset="0"/>
              </a:rPr>
              <a:t>Eastbound Clinic - Dr Alan Molloy</a:t>
            </a:r>
          </a:p>
        </p:txBody>
      </p:sp>
      <p:sp>
        <p:nvSpPr>
          <p:cNvPr id="18435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0892B4D3-5AED-43AD-9053-D1C3E44877A1}" type="slidenum">
              <a:rPr lang="en-US" altLang="en-US">
                <a:latin typeface="Arial Narrow" panose="020B0606020202030204" pitchFamily="34" charset="0"/>
              </a:rPr>
              <a:pPr/>
              <a:t>24</a:t>
            </a:fld>
            <a:endParaRPr lang="en-US" altLang="en-US">
              <a:latin typeface="Arial Narrow" panose="020B060602020203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AU" altLang="en-US" smtClean="0"/>
              <a:t>Can Patients Afford it?</a:t>
            </a:r>
          </a:p>
        </p:txBody>
      </p:sp>
      <p:sp>
        <p:nvSpPr>
          <p:cNvPr id="19461" name="Rectangle 3"/>
          <p:cNvSpPr>
            <a:spLocks noGrp="1" noChangeArrowheads="1"/>
          </p:cNvSpPr>
          <p:nvPr>
            <p:ph idx="1"/>
          </p:nvPr>
        </p:nvSpPr>
        <p:spPr>
          <a:xfrm>
            <a:off x="990600" y="1981200"/>
            <a:ext cx="7924800" cy="4114800"/>
          </a:xfrm>
        </p:spPr>
        <p:txBody>
          <a:bodyPr/>
          <a:lstStyle/>
          <a:p>
            <a:pPr>
              <a:lnSpc>
                <a:spcPct val="100000"/>
              </a:lnSpc>
              <a:buFont typeface="Wingdings" pitchFamily="2" charset="2"/>
              <a:buNone/>
            </a:pPr>
            <a:r>
              <a:rPr lang="en-AU" altLang="en-US" sz="3200" dirty="0" smtClean="0"/>
              <a:t>“Australians paid almost nothing last financial year to visit their doctor. On average, Australians paid $11.36 for GP care for the year”</a:t>
            </a:r>
            <a:r>
              <a:rPr lang="en-AU" altLang="en-US" dirty="0" smtClean="0"/>
              <a:t>					</a:t>
            </a:r>
            <a:r>
              <a:rPr lang="en-AU" altLang="en-US" sz="3600" dirty="0" smtClean="0"/>
              <a:t>THE AGE</a:t>
            </a:r>
            <a:r>
              <a:rPr lang="en-AU" altLang="en-US" dirty="0" smtClean="0"/>
              <a:t> </a:t>
            </a:r>
            <a:r>
              <a:rPr lang="en-AU" altLang="en-US" sz="3600" dirty="0" smtClean="0"/>
              <a:t>23/10/2000</a:t>
            </a:r>
          </a:p>
          <a:p>
            <a:pPr>
              <a:lnSpc>
                <a:spcPct val="100000"/>
              </a:lnSpc>
              <a:buFont typeface="Wingdings" pitchFamily="2" charset="2"/>
              <a:buNone/>
            </a:pPr>
            <a:r>
              <a:rPr lang="en-AU" altLang="en-US" sz="3600" dirty="0" smtClean="0"/>
              <a:t>I believe it is now about $80 per annum in 2014</a:t>
            </a:r>
            <a:endParaRPr lang="en-AU" altLang="en-US" dirty="0" smtClean="0"/>
          </a:p>
        </p:txBody>
      </p:sp>
      <p:sp>
        <p:nvSpPr>
          <p:cNvPr id="19458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>
                <a:latin typeface="Arial Narrow" panose="020B0606020202030204" pitchFamily="34" charset="0"/>
              </a:rPr>
              <a:t>Eastbound Clinic - Dr Alan Molloy</a:t>
            </a:r>
          </a:p>
        </p:txBody>
      </p:sp>
      <p:sp>
        <p:nvSpPr>
          <p:cNvPr id="19459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4C0C34E6-7B0E-4600-A1CB-D87049687CF9}" type="slidenum">
              <a:rPr lang="en-US" altLang="en-US">
                <a:latin typeface="Arial Narrow" panose="020B0606020202030204" pitchFamily="34" charset="0"/>
              </a:rPr>
              <a:pPr/>
              <a:t>25</a:t>
            </a:fld>
            <a:endParaRPr lang="en-US" altLang="en-US">
              <a:latin typeface="Arial Narrow" panose="020B060602020203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AU" altLang="en-US" smtClean="0"/>
              <a:t>Can Patients Afford it?</a:t>
            </a:r>
          </a:p>
        </p:txBody>
      </p:sp>
      <p:sp>
        <p:nvSpPr>
          <p:cNvPr id="20485" name="Rectangle 3"/>
          <p:cNvSpPr>
            <a:spLocks noGrp="1" noChangeArrowheads="1"/>
          </p:cNvSpPr>
          <p:nvPr>
            <p:ph idx="1"/>
          </p:nvPr>
        </p:nvSpPr>
        <p:spPr>
          <a:xfrm>
            <a:off x="1066800" y="2057400"/>
            <a:ext cx="7772400" cy="4114800"/>
          </a:xfrm>
        </p:spPr>
        <p:txBody>
          <a:bodyPr/>
          <a:lstStyle/>
          <a:p>
            <a:pPr>
              <a:lnSpc>
                <a:spcPct val="105000"/>
              </a:lnSpc>
              <a:buFont typeface="Wingdings" pitchFamily="2" charset="2"/>
              <a:buNone/>
            </a:pPr>
            <a:r>
              <a:rPr lang="en-AU" altLang="en-US" sz="3200" dirty="0" smtClean="0"/>
              <a:t>“The Medicare statistics reveal that on average Australians pay $2.15 per GP visit. “ </a:t>
            </a:r>
          </a:p>
          <a:p>
            <a:pPr>
              <a:lnSpc>
                <a:spcPct val="105000"/>
              </a:lnSpc>
              <a:buFont typeface="Wingdings" pitchFamily="2" charset="2"/>
              <a:buNone/>
            </a:pPr>
            <a:r>
              <a:rPr lang="en-AU" altLang="en-US" dirty="0" smtClean="0"/>
              <a:t>			</a:t>
            </a:r>
            <a:r>
              <a:rPr lang="en-AU" altLang="en-US" sz="3600" dirty="0" smtClean="0"/>
              <a:t>THE AGE </a:t>
            </a:r>
            <a:r>
              <a:rPr lang="en-AU" altLang="en-US" sz="3600" dirty="0" smtClean="0"/>
              <a:t>23/10/2000</a:t>
            </a:r>
          </a:p>
          <a:p>
            <a:pPr>
              <a:lnSpc>
                <a:spcPct val="105000"/>
              </a:lnSpc>
              <a:buFont typeface="Wingdings" pitchFamily="2" charset="2"/>
              <a:buNone/>
            </a:pPr>
            <a:r>
              <a:rPr lang="en-AU" altLang="en-US" sz="3600" dirty="0" smtClean="0"/>
              <a:t>Sorry cannot find out what we pay now but it is not much…</a:t>
            </a:r>
            <a:endParaRPr lang="en-AU" altLang="en-US" sz="3600" dirty="0" smtClean="0"/>
          </a:p>
        </p:txBody>
      </p:sp>
      <p:sp>
        <p:nvSpPr>
          <p:cNvPr id="20482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>
                <a:latin typeface="Arial Narrow" panose="020B0606020202030204" pitchFamily="34" charset="0"/>
              </a:rPr>
              <a:t>Eastbound Clinic - Dr Alan Molloy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409AFC51-EF4E-4229-90E3-A11B4A8C1DE8}" type="slidenum">
              <a:rPr lang="en-US" altLang="en-US">
                <a:latin typeface="Arial Narrow" panose="020B0606020202030204" pitchFamily="34" charset="0"/>
              </a:rPr>
              <a:pPr/>
              <a:t>26</a:t>
            </a:fld>
            <a:endParaRPr lang="en-US" altLang="en-US">
              <a:latin typeface="Arial Narrow" panose="020B060602020203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AU" altLang="en-US" smtClean="0"/>
              <a:t>Can Patients Afford it?</a:t>
            </a:r>
          </a:p>
        </p:txBody>
      </p:sp>
      <p:sp>
        <p:nvSpPr>
          <p:cNvPr id="21509" name="Rectangle 3"/>
          <p:cNvSpPr>
            <a:spLocks noGrp="1" noChangeArrowheads="1"/>
          </p:cNvSpPr>
          <p:nvPr>
            <p:ph idx="1"/>
          </p:nvPr>
        </p:nvSpPr>
        <p:spPr>
          <a:xfrm>
            <a:off x="990600" y="2057400"/>
            <a:ext cx="8153400" cy="4343400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AU" altLang="en-US" sz="3200" dirty="0" smtClean="0"/>
              <a:t>Central Bayside CHC</a:t>
            </a:r>
          </a:p>
          <a:p>
            <a:pPr>
              <a:lnSpc>
                <a:spcPct val="80000"/>
              </a:lnSpc>
            </a:pPr>
            <a:r>
              <a:rPr lang="en-AU" altLang="en-US" sz="3200" dirty="0" smtClean="0"/>
              <a:t>Podiatry -	$10.00 for HCC</a:t>
            </a:r>
          </a:p>
          <a:p>
            <a:pPr>
              <a:lnSpc>
                <a:spcPct val="80000"/>
              </a:lnSpc>
            </a:pPr>
            <a:r>
              <a:rPr lang="en-AU" altLang="en-US" sz="3200" dirty="0" smtClean="0"/>
              <a:t>Physio - 	$10.00 for HCC</a:t>
            </a:r>
          </a:p>
          <a:p>
            <a:pPr>
              <a:lnSpc>
                <a:spcPct val="80000"/>
              </a:lnSpc>
            </a:pPr>
            <a:r>
              <a:rPr lang="en-AU" altLang="en-US" sz="3200" dirty="0" smtClean="0"/>
              <a:t>Dental -	$26-100  for HCC</a:t>
            </a:r>
          </a:p>
          <a:p>
            <a:pPr>
              <a:lnSpc>
                <a:spcPct val="80000"/>
              </a:lnSpc>
            </a:pPr>
            <a:r>
              <a:rPr lang="en-AU" altLang="en-US" sz="3200" dirty="0" smtClean="0"/>
              <a:t>Podiatry -	$10.00</a:t>
            </a:r>
          </a:p>
          <a:p>
            <a:pPr>
              <a:lnSpc>
                <a:spcPct val="80000"/>
              </a:lnSpc>
            </a:pPr>
            <a:r>
              <a:rPr lang="en-AU" altLang="en-US" sz="3200" dirty="0" smtClean="0"/>
              <a:t>Other services $25.00 private pts</a:t>
            </a:r>
          </a:p>
        </p:txBody>
      </p:sp>
      <p:sp>
        <p:nvSpPr>
          <p:cNvPr id="21506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>
                <a:latin typeface="Arial Narrow" panose="020B0606020202030204" pitchFamily="34" charset="0"/>
              </a:rPr>
              <a:t>Eastbound Clinic - Dr Alan Molloy</a:t>
            </a:r>
          </a:p>
        </p:txBody>
      </p:sp>
      <p:sp>
        <p:nvSpPr>
          <p:cNvPr id="21507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922F6E62-9AB4-4104-AABB-993055A71469}" type="slidenum">
              <a:rPr lang="en-US" altLang="en-US">
                <a:latin typeface="Arial Narrow" panose="020B0606020202030204" pitchFamily="34" charset="0"/>
              </a:rPr>
              <a:pPr/>
              <a:t>27</a:t>
            </a:fld>
            <a:endParaRPr lang="en-US" altLang="en-US">
              <a:latin typeface="Arial Narrow" panose="020B060602020203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533400"/>
            <a:ext cx="7772400" cy="1143000"/>
          </a:xfrm>
        </p:spPr>
        <p:txBody>
          <a:bodyPr>
            <a:normAutofit fontScale="90000"/>
          </a:bodyPr>
          <a:lstStyle/>
          <a:p>
            <a:pPr algn="ctr">
              <a:lnSpc>
                <a:spcPct val="90000"/>
              </a:lnSpc>
            </a:pPr>
            <a:r>
              <a:rPr lang="en-AU" altLang="en-US" sz="5400" b="1" smtClean="0"/>
              <a:t>Implementing Copayments</a:t>
            </a:r>
            <a:endParaRPr lang="en-AU" altLang="en-US" sz="6000" smtClean="0"/>
          </a:p>
        </p:txBody>
      </p:sp>
      <p:sp>
        <p:nvSpPr>
          <p:cNvPr id="22533" name="Rectangle 3"/>
          <p:cNvSpPr>
            <a:spLocks noGrp="1" noChangeArrowheads="1"/>
          </p:cNvSpPr>
          <p:nvPr>
            <p:ph idx="1"/>
          </p:nvPr>
        </p:nvSpPr>
        <p:spPr>
          <a:xfrm>
            <a:off x="914400" y="2133600"/>
            <a:ext cx="7315200" cy="3721100"/>
          </a:xfrm>
        </p:spPr>
        <p:txBody>
          <a:bodyPr>
            <a:normAutofit fontScale="92500"/>
          </a:bodyPr>
          <a:lstStyle/>
          <a:p>
            <a:r>
              <a:rPr lang="en-AU" altLang="en-US" sz="4000" smtClean="0"/>
              <a:t>Convince yourself of its necessity</a:t>
            </a:r>
          </a:p>
          <a:p>
            <a:r>
              <a:rPr lang="en-AU" altLang="en-US" sz="4000" smtClean="0"/>
              <a:t>Convince your staff of its necessity</a:t>
            </a:r>
          </a:p>
          <a:p>
            <a:r>
              <a:rPr lang="en-AU" altLang="en-US" sz="4000" smtClean="0"/>
              <a:t>Begin planning, staff meetings, educating patients, training staff</a:t>
            </a:r>
            <a:endParaRPr lang="en-AU" altLang="en-US" smtClean="0"/>
          </a:p>
        </p:txBody>
      </p:sp>
      <p:sp>
        <p:nvSpPr>
          <p:cNvPr id="22530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>
                <a:latin typeface="Arial Narrow" panose="020B0606020202030204" pitchFamily="34" charset="0"/>
              </a:rPr>
              <a:t>Eastbound Clinic - Dr Alan Molloy</a:t>
            </a:r>
          </a:p>
        </p:txBody>
      </p:sp>
      <p:sp>
        <p:nvSpPr>
          <p:cNvPr id="22531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B73A127D-E4C2-477C-91E1-006AB6860A36}" type="slidenum">
              <a:rPr lang="en-US" altLang="en-US">
                <a:latin typeface="Arial Narrow" panose="020B0606020202030204" pitchFamily="34" charset="0"/>
              </a:rPr>
              <a:pPr/>
              <a:t>28</a:t>
            </a:fld>
            <a:endParaRPr lang="en-US" altLang="en-US">
              <a:latin typeface="Arial Narrow" panose="020B060602020203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3"/>
          <p:cNvSpPr txBox="1">
            <a:spLocks noChangeArrowheads="1"/>
          </p:cNvSpPr>
          <p:nvPr/>
        </p:nvSpPr>
        <p:spPr bwMode="auto">
          <a:xfrm>
            <a:off x="914400" y="2286000"/>
            <a:ext cx="72390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altLang="en-US"/>
          </a:p>
        </p:txBody>
      </p:sp>
      <p:pic>
        <p:nvPicPr>
          <p:cNvPr id="23555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11300" y="533400"/>
            <a:ext cx="5751513" cy="609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556" name="Text Box 5"/>
          <p:cNvSpPr txBox="1">
            <a:spLocks noChangeArrowheads="1"/>
          </p:cNvSpPr>
          <p:nvPr/>
        </p:nvSpPr>
        <p:spPr bwMode="auto">
          <a:xfrm>
            <a:off x="1905000" y="152400"/>
            <a:ext cx="49530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AU" altLang="en-US" sz="2000" b="1"/>
              <a:t>Clinic Billing Policy</a:t>
            </a:r>
            <a:endParaRPr lang="en-AU" altLang="en-US" b="1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2133" y="457201"/>
            <a:ext cx="7704667" cy="1387623"/>
          </a:xfrm>
        </p:spPr>
        <p:txBody>
          <a:bodyPr/>
          <a:lstStyle/>
          <a:p>
            <a:r>
              <a:rPr lang="en-AU" dirty="0" smtClean="0"/>
              <a:t>Before bulk billing</a:t>
            </a:r>
            <a:endParaRPr lang="en-AU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47664" y="2414100"/>
            <a:ext cx="6480720" cy="3783427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Eastbound Clinic - Dr Alan Molloy</a:t>
            </a:r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C7F11D-A700-40C6-A839-51AFB4A9517A}" type="slidenum">
              <a:rPr lang="en-US" altLang="en-US" smtClean="0"/>
              <a:pPr/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5122342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2"/>
          <p:cNvSpPr txBox="1">
            <a:spLocks noChangeArrowheads="1"/>
          </p:cNvSpPr>
          <p:nvPr/>
        </p:nvSpPr>
        <p:spPr bwMode="auto">
          <a:xfrm>
            <a:off x="914400" y="2286000"/>
            <a:ext cx="72390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altLang="en-US"/>
          </a:p>
        </p:txBody>
      </p:sp>
      <p:pic>
        <p:nvPicPr>
          <p:cNvPr id="24579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7638" b="37500"/>
          <a:stretch>
            <a:fillRect/>
          </a:stretch>
        </p:blipFill>
        <p:spPr bwMode="auto">
          <a:xfrm>
            <a:off x="1511300" y="533400"/>
            <a:ext cx="6565900" cy="5281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580" name="Rectangle 5"/>
          <p:cNvSpPr>
            <a:spLocks noChangeArrowheads="1"/>
          </p:cNvSpPr>
          <p:nvPr/>
        </p:nvSpPr>
        <p:spPr bwMode="auto">
          <a:xfrm>
            <a:off x="1828800" y="1447800"/>
            <a:ext cx="1219200" cy="2286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2"/>
          <p:cNvSpPr txBox="1">
            <a:spLocks noChangeArrowheads="1"/>
          </p:cNvSpPr>
          <p:nvPr/>
        </p:nvSpPr>
        <p:spPr bwMode="auto">
          <a:xfrm>
            <a:off x="914400" y="2286000"/>
            <a:ext cx="72390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50000"/>
              </a:spcBef>
            </a:pPr>
            <a:endParaRPr lang="en-US" altLang="en-US"/>
          </a:p>
        </p:txBody>
      </p:sp>
      <p:pic>
        <p:nvPicPr>
          <p:cNvPr id="25603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57400" y="0"/>
            <a:ext cx="5222875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AU" altLang="en-US" sz="4800" b="1" smtClean="0"/>
              <a:t>Implementing Copayments</a:t>
            </a:r>
            <a:endParaRPr lang="en-AU" altLang="en-US" sz="5400" b="1" smtClean="0"/>
          </a:p>
        </p:txBody>
      </p:sp>
      <p:sp>
        <p:nvSpPr>
          <p:cNvPr id="2662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AU" altLang="en-US" sz="3200" dirty="0" smtClean="0"/>
              <a:t>Begin with most uneconomic services - AH’s &amp; HV’s</a:t>
            </a:r>
          </a:p>
          <a:p>
            <a:r>
              <a:rPr lang="en-AU" altLang="en-US" sz="3200" dirty="0" smtClean="0"/>
              <a:t>When system bedded down introduce </a:t>
            </a:r>
            <a:r>
              <a:rPr lang="en-AU" altLang="en-US" sz="3200" dirty="0" err="1" smtClean="0"/>
              <a:t>copayment</a:t>
            </a:r>
            <a:r>
              <a:rPr lang="en-AU" altLang="en-US" sz="3200" dirty="0" smtClean="0"/>
              <a:t> for all surgery consultations</a:t>
            </a:r>
          </a:p>
          <a:p>
            <a:endParaRPr lang="en-AU" altLang="en-US" dirty="0" smtClean="0"/>
          </a:p>
          <a:p>
            <a:endParaRPr lang="en-AU" altLang="en-US" dirty="0" smtClean="0"/>
          </a:p>
        </p:txBody>
      </p:sp>
      <p:sp>
        <p:nvSpPr>
          <p:cNvPr id="26626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>
                <a:latin typeface="Arial Narrow" panose="020B0606020202030204" pitchFamily="34" charset="0"/>
              </a:rPr>
              <a:t>Eastbound Clinic - Dr Alan Molloy</a:t>
            </a:r>
          </a:p>
        </p:txBody>
      </p:sp>
      <p:sp>
        <p:nvSpPr>
          <p:cNvPr id="26627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1817775F-4A2F-4AEF-9E5F-9410CB4FC740}" type="slidenum">
              <a:rPr lang="en-US" altLang="en-US">
                <a:latin typeface="Arial Narrow" panose="020B0606020202030204" pitchFamily="34" charset="0"/>
              </a:rPr>
              <a:pPr/>
              <a:t>32</a:t>
            </a:fld>
            <a:endParaRPr lang="en-US" altLang="en-US">
              <a:latin typeface="Arial Narrow" panose="020B060602020203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Rectangle 2"/>
          <p:cNvSpPr>
            <a:spLocks noGrp="1" noChangeArrowheads="1"/>
          </p:cNvSpPr>
          <p:nvPr>
            <p:ph type="title"/>
          </p:nvPr>
        </p:nvSpPr>
        <p:spPr>
          <a:xfrm>
            <a:off x="982133" y="457201"/>
            <a:ext cx="7704667" cy="955575"/>
          </a:xfrm>
        </p:spPr>
        <p:txBody>
          <a:bodyPr/>
          <a:lstStyle/>
          <a:p>
            <a:r>
              <a:rPr lang="en-AU" altLang="en-US" dirty="0" smtClean="0"/>
              <a:t>For a 100% B/B Clinic</a:t>
            </a:r>
          </a:p>
        </p:txBody>
      </p:sp>
      <p:sp>
        <p:nvSpPr>
          <p:cNvPr id="27653" name="Rectangle 3"/>
          <p:cNvSpPr>
            <a:spLocks noGrp="1" noChangeArrowheads="1"/>
          </p:cNvSpPr>
          <p:nvPr>
            <p:ph idx="1"/>
          </p:nvPr>
        </p:nvSpPr>
        <p:spPr>
          <a:xfrm>
            <a:off x="982133" y="1412776"/>
            <a:ext cx="7704667" cy="4896544"/>
          </a:xfrm>
        </p:spPr>
        <p:txBody>
          <a:bodyPr>
            <a:noAutofit/>
          </a:bodyPr>
          <a:lstStyle/>
          <a:p>
            <a:r>
              <a:rPr lang="en-AU" altLang="en-US" sz="3200" dirty="0" smtClean="0"/>
              <a:t>$20 </a:t>
            </a:r>
            <a:r>
              <a:rPr lang="en-AU" altLang="en-US" sz="3200" dirty="0" err="1" smtClean="0"/>
              <a:t>Copayment</a:t>
            </a:r>
            <a:r>
              <a:rPr lang="en-AU" altLang="en-US" sz="3200" dirty="0" smtClean="0"/>
              <a:t> for non-HCC holders - all services (2 months)</a:t>
            </a:r>
          </a:p>
          <a:p>
            <a:r>
              <a:rPr lang="en-AU" altLang="en-US" sz="3200" dirty="0" smtClean="0"/>
              <a:t>$5 for HCC After Hours (2 months)</a:t>
            </a:r>
          </a:p>
          <a:p>
            <a:r>
              <a:rPr lang="en-AU" altLang="en-US" sz="3200" dirty="0" smtClean="0"/>
              <a:t>$5 for all HCC consults (2 months)</a:t>
            </a:r>
          </a:p>
          <a:p>
            <a:r>
              <a:rPr lang="en-AU" altLang="en-US" sz="3200" dirty="0" smtClean="0"/>
              <a:t>$10 for all HCC After Hours</a:t>
            </a:r>
          </a:p>
          <a:p>
            <a:r>
              <a:rPr lang="en-AU" altLang="en-US" sz="3200" dirty="0" smtClean="0"/>
              <a:t>After 6 months:	</a:t>
            </a:r>
          </a:p>
          <a:p>
            <a:pPr lvl="1"/>
            <a:r>
              <a:rPr lang="en-AU" altLang="en-US" sz="3200" dirty="0" smtClean="0"/>
              <a:t>$30 for non HCC or privately bill</a:t>
            </a:r>
          </a:p>
          <a:p>
            <a:pPr lvl="1"/>
            <a:r>
              <a:rPr lang="en-AU" altLang="en-US" sz="3200" dirty="0" smtClean="0"/>
              <a:t>$10 for  HCC , then annual increases</a:t>
            </a:r>
          </a:p>
        </p:txBody>
      </p:sp>
      <p:sp>
        <p:nvSpPr>
          <p:cNvPr id="27650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>
                <a:latin typeface="Arial Narrow" panose="020B0606020202030204" pitchFamily="34" charset="0"/>
              </a:rPr>
              <a:t>Eastbound Clinic - Dr Alan Molloy</a:t>
            </a:r>
          </a:p>
        </p:txBody>
      </p:sp>
      <p:sp>
        <p:nvSpPr>
          <p:cNvPr id="27651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C16BB179-AB83-4672-A65A-090C227A4E5F}" type="slidenum">
              <a:rPr lang="en-US" altLang="en-US">
                <a:latin typeface="Arial Narrow" panose="020B0606020202030204" pitchFamily="34" charset="0"/>
              </a:rPr>
              <a:pPr/>
              <a:t>33</a:t>
            </a:fld>
            <a:endParaRPr lang="en-US" altLang="en-US">
              <a:latin typeface="Arial Narrow" panose="020B060602020203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2133" y="457201"/>
            <a:ext cx="7704667" cy="1171599"/>
          </a:xfrm>
        </p:spPr>
        <p:txBody>
          <a:bodyPr/>
          <a:lstStyle/>
          <a:p>
            <a:r>
              <a:rPr lang="en-AU" dirty="0" smtClean="0"/>
              <a:t>Is it all too hard?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2133" y="1628800"/>
            <a:ext cx="7704667" cy="4371016"/>
          </a:xfrm>
        </p:spPr>
        <p:txBody>
          <a:bodyPr>
            <a:normAutofit/>
          </a:bodyPr>
          <a:lstStyle/>
          <a:p>
            <a:r>
              <a:rPr lang="en-AU" dirty="0" smtClean="0"/>
              <a:t>Throw in the towel! Walk away and close up shop, </a:t>
            </a:r>
            <a:r>
              <a:rPr lang="en-AU" dirty="0" err="1" smtClean="0"/>
              <a:t>eg</a:t>
            </a:r>
            <a:r>
              <a:rPr lang="en-AU" dirty="0" smtClean="0"/>
              <a:t> Dr Moses in </a:t>
            </a:r>
            <a:r>
              <a:rPr lang="en-AU" dirty="0" err="1" smtClean="0"/>
              <a:t>Poath</a:t>
            </a:r>
            <a:r>
              <a:rPr lang="en-AU" dirty="0" smtClean="0"/>
              <a:t> Rd</a:t>
            </a:r>
          </a:p>
          <a:p>
            <a:r>
              <a:rPr lang="en-AU" dirty="0" smtClean="0"/>
              <a:t>Try to sell your practice.  A 100% Bulk Billing practice is not worth much because good will has become dependent on price. </a:t>
            </a:r>
          </a:p>
          <a:p>
            <a:r>
              <a:rPr lang="en-AU" dirty="0" smtClean="0"/>
              <a:t>Get Primary Health Care to give you a big payout to join them!!! – however you only get 50% ongoing and have to work atrocious hours, 5 </a:t>
            </a:r>
            <a:r>
              <a:rPr lang="en-AU" dirty="0" err="1" smtClean="0"/>
              <a:t>yr</a:t>
            </a:r>
            <a:r>
              <a:rPr lang="en-AU" dirty="0" smtClean="0"/>
              <a:t> contract, could be nasty…</a:t>
            </a:r>
          </a:p>
          <a:p>
            <a:r>
              <a:rPr lang="en-AU" dirty="0" smtClean="0"/>
              <a:t>Aggregate with a  local clinic that has already done the transition successfully, </a:t>
            </a:r>
            <a:r>
              <a:rPr lang="en-AU" dirty="0" err="1" smtClean="0"/>
              <a:t>viz</a:t>
            </a:r>
            <a:r>
              <a:rPr lang="en-AU" dirty="0" smtClean="0"/>
              <a:t> a </a:t>
            </a:r>
            <a:r>
              <a:rPr lang="en-AU" dirty="0" err="1" smtClean="0"/>
              <a:t>viz</a:t>
            </a:r>
            <a:r>
              <a:rPr lang="en-AU" dirty="0" smtClean="0"/>
              <a:t> Eastbound Clinic.</a:t>
            </a:r>
          </a:p>
          <a:p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Eastbound Clinic - Dr Alan Molloy</a:t>
            </a:r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C7F11D-A700-40C6-A839-51AFB4A9517A}" type="slidenum">
              <a:rPr lang="en-US" altLang="en-US" smtClean="0"/>
              <a:pPr/>
              <a:t>34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49204174"/>
      </p:ext>
    </p:extLst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AU" altLang="en-US" smtClean="0"/>
              <a:t>Corporatisation: Why is it succeeding?</a:t>
            </a:r>
          </a:p>
        </p:txBody>
      </p:sp>
      <p:sp>
        <p:nvSpPr>
          <p:cNvPr id="29701" name="Rectangle 3"/>
          <p:cNvSpPr>
            <a:spLocks noGrp="1" noChangeArrowheads="1"/>
          </p:cNvSpPr>
          <p:nvPr>
            <p:ph idx="1"/>
          </p:nvPr>
        </p:nvSpPr>
        <p:spPr>
          <a:xfrm>
            <a:off x="982133" y="1988840"/>
            <a:ext cx="7704667" cy="4010976"/>
          </a:xfrm>
        </p:spPr>
        <p:txBody>
          <a:bodyPr>
            <a:normAutofit/>
          </a:bodyPr>
          <a:lstStyle/>
          <a:p>
            <a:r>
              <a:rPr lang="en-AU" altLang="en-US" sz="3200" dirty="0" smtClean="0"/>
              <a:t>Gradual erosion of profitability of running a GP clinic</a:t>
            </a:r>
          </a:p>
          <a:p>
            <a:r>
              <a:rPr lang="en-AU" altLang="en-US" sz="3200" dirty="0" smtClean="0"/>
              <a:t>“Why bother running it?  I am better off letting someone else run it and me just be a doctor.”</a:t>
            </a:r>
          </a:p>
        </p:txBody>
      </p:sp>
      <p:sp>
        <p:nvSpPr>
          <p:cNvPr id="29698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>
                <a:latin typeface="Arial Narrow" panose="020B0606020202030204" pitchFamily="34" charset="0"/>
              </a:rPr>
              <a:t>Eastbound Clinic - Dr Alan Molloy</a:t>
            </a:r>
          </a:p>
        </p:txBody>
      </p:sp>
      <p:sp>
        <p:nvSpPr>
          <p:cNvPr id="29699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0710FA91-BC72-49AF-9CBF-FF20C77B64E5}" type="slidenum">
              <a:rPr lang="en-US" altLang="en-US">
                <a:latin typeface="Arial Narrow" panose="020B0606020202030204" pitchFamily="34" charset="0"/>
              </a:rPr>
              <a:pPr/>
              <a:t>35</a:t>
            </a:fld>
            <a:endParaRPr lang="en-US" altLang="en-US">
              <a:latin typeface="Arial Narrow" panose="020B060602020203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AU" altLang="en-US" smtClean="0"/>
              <a:t>Corporatisation:</a:t>
            </a:r>
          </a:p>
        </p:txBody>
      </p:sp>
      <p:sp>
        <p:nvSpPr>
          <p:cNvPr id="30725" name="Rectangle 3"/>
          <p:cNvSpPr>
            <a:spLocks noGrp="1" noChangeArrowheads="1"/>
          </p:cNvSpPr>
          <p:nvPr>
            <p:ph idx="1"/>
          </p:nvPr>
        </p:nvSpPr>
        <p:spPr>
          <a:xfrm>
            <a:off x="982133" y="1988840"/>
            <a:ext cx="7704667" cy="4010976"/>
          </a:xfrm>
        </p:spPr>
        <p:txBody>
          <a:bodyPr>
            <a:normAutofit lnSpcReduction="10000"/>
          </a:bodyPr>
          <a:lstStyle/>
          <a:p>
            <a:r>
              <a:rPr lang="en-AU" altLang="en-US" sz="4000" dirty="0" smtClean="0"/>
              <a:t>Pros and cons</a:t>
            </a:r>
          </a:p>
          <a:p>
            <a:r>
              <a:rPr lang="en-AU" altLang="en-US" sz="4000" dirty="0" smtClean="0"/>
              <a:t>If you want to fight it:  Make your business profitable to run.  Make your effort worthwhile.</a:t>
            </a:r>
          </a:p>
          <a:p>
            <a:r>
              <a:rPr lang="en-AU" altLang="en-US" sz="4000" dirty="0" smtClean="0"/>
              <a:t>Otherwise: Give in and let someone else run your life</a:t>
            </a:r>
          </a:p>
        </p:txBody>
      </p:sp>
      <p:sp>
        <p:nvSpPr>
          <p:cNvPr id="30722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>
                <a:latin typeface="Arial Narrow" panose="020B0606020202030204" pitchFamily="34" charset="0"/>
              </a:rPr>
              <a:t>Eastbound Clinic - Dr Alan Molloy</a:t>
            </a:r>
          </a:p>
        </p:txBody>
      </p:sp>
      <p:sp>
        <p:nvSpPr>
          <p:cNvPr id="30723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97F3CCD6-D1EB-417B-9608-4EC53DA3F0F8}" type="slidenum">
              <a:rPr lang="en-US" altLang="en-US">
                <a:latin typeface="Arial Narrow" panose="020B0606020202030204" pitchFamily="34" charset="0"/>
              </a:rPr>
              <a:pPr/>
              <a:t>36</a:t>
            </a:fld>
            <a:endParaRPr lang="en-US" altLang="en-US">
              <a:latin typeface="Arial Narrow" panose="020B060602020203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2133" y="457201"/>
            <a:ext cx="7704667" cy="1243607"/>
          </a:xfrm>
        </p:spPr>
        <p:txBody>
          <a:bodyPr>
            <a:normAutofit fontScale="90000"/>
          </a:bodyPr>
          <a:lstStyle/>
          <a:p>
            <a:r>
              <a:rPr lang="en-AU" dirty="0"/>
              <a:t>Why is the </a:t>
            </a:r>
            <a:r>
              <a:rPr lang="en-AU" dirty="0" err="1"/>
              <a:t>Govt</a:t>
            </a:r>
            <a:r>
              <a:rPr lang="en-AU" dirty="0"/>
              <a:t> introducing a </a:t>
            </a:r>
            <a:r>
              <a:rPr lang="en-AU" dirty="0" err="1"/>
              <a:t>copayment</a:t>
            </a:r>
            <a:r>
              <a:rPr lang="en-AU" dirty="0"/>
              <a:t>?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48539173"/>
              </p:ext>
            </p:extLst>
          </p:nvPr>
        </p:nvGraphicFramePr>
        <p:xfrm>
          <a:off x="982663" y="1916835"/>
          <a:ext cx="7704136" cy="45531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6034"/>
                <a:gridCol w="1926034"/>
                <a:gridCol w="1926034"/>
                <a:gridCol w="1926034"/>
              </a:tblGrid>
              <a:tr h="443990">
                <a:tc gridSpan="2">
                  <a:txBody>
                    <a:bodyPr/>
                    <a:lstStyle/>
                    <a:p>
                      <a:pPr algn="l" fontAlgn="b"/>
                      <a:r>
                        <a:rPr lang="en-A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Cost to </a:t>
                      </a:r>
                      <a:r>
                        <a:rPr lang="en-AU" sz="1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Govt</a:t>
                      </a:r>
                      <a:r>
                        <a:rPr lang="en-A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of bulk billed patients</a:t>
                      </a: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A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996698">
                <a:tc gridSpan="4">
                  <a:txBody>
                    <a:bodyPr/>
                    <a:lstStyle/>
                    <a:p>
                      <a:pPr algn="l" fontAlgn="t"/>
                      <a:r>
                        <a:rPr lang="en-AU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Assumption is that half the patients seen are not on Health care cards so do NOT attract the Bulk Billing incentive of $6.15 and the other half are on a Health Care Card or Pension so do attract the Bulk Billing Incentive of $6.15 per consult</a:t>
                      </a:r>
                    </a:p>
                  </a:txBody>
                  <a:tcPr marL="9525" marR="9525" marT="9525" marB="0"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</a:tr>
              <a:tr h="668266">
                <a:tc>
                  <a:txBody>
                    <a:bodyPr/>
                    <a:lstStyle/>
                    <a:p>
                      <a:pPr algn="l" fontAlgn="b"/>
                      <a:endParaRPr lang="en-AU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A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No of Patients seen per hour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A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Cost to </a:t>
                      </a:r>
                      <a:r>
                        <a:rPr lang="en-AU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Govt</a:t>
                      </a:r>
                      <a:endParaRPr lang="en-A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endParaRPr lang="en-AU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43990">
                <a:tc>
                  <a:txBody>
                    <a:bodyPr/>
                    <a:lstStyle/>
                    <a:p>
                      <a:pPr algn="l" fontAlgn="b"/>
                      <a:endParaRPr lang="en-AU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A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AU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$160.50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AU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43990">
                <a:tc>
                  <a:txBody>
                    <a:bodyPr/>
                    <a:lstStyle/>
                    <a:p>
                      <a:pPr algn="l" fontAlgn="b"/>
                      <a:endParaRPr lang="en-AU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AU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A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$240.75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AU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43990">
                <a:tc>
                  <a:txBody>
                    <a:bodyPr/>
                    <a:lstStyle/>
                    <a:p>
                      <a:pPr algn="l" fontAlgn="b"/>
                      <a:endParaRPr lang="en-AU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AU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AU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$321.00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AU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43990">
                <a:tc>
                  <a:txBody>
                    <a:bodyPr/>
                    <a:lstStyle/>
                    <a:p>
                      <a:pPr algn="l" fontAlgn="b"/>
                      <a:endParaRPr lang="en-AU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AU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AU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AU" sz="1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668266">
                <a:tc gridSpan="4">
                  <a:txBody>
                    <a:bodyPr/>
                    <a:lstStyle/>
                    <a:p>
                      <a:pPr algn="l" fontAlgn="b"/>
                      <a:r>
                        <a:rPr lang="en-A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The simple solution is to reduce the number of consultations seen by a doctor to dramatically reduce the cost to the </a:t>
                      </a:r>
                      <a:r>
                        <a:rPr lang="en-AU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Govt</a:t>
                      </a:r>
                      <a:endParaRPr lang="en-A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Eastbound Clinic - Dr Alan Molloy</a:t>
            </a:r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C7F11D-A700-40C6-A839-51AFB4A9517A}" type="slidenum">
              <a:rPr lang="en-US" altLang="en-US" smtClean="0"/>
              <a:pPr/>
              <a:t>37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844953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2133" y="457201"/>
            <a:ext cx="7704667" cy="1387623"/>
          </a:xfrm>
        </p:spPr>
        <p:txBody>
          <a:bodyPr/>
          <a:lstStyle/>
          <a:p>
            <a:r>
              <a:rPr lang="en-AU" dirty="0" smtClean="0"/>
              <a:t>Do you have a sense of humour? The Movie “Siam Sunset”</a:t>
            </a:r>
            <a:endParaRPr lang="en-AU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6761" y="1772816"/>
            <a:ext cx="6405599" cy="4784182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Eastbound Clinic - Dr Alan Molloy</a:t>
            </a:r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C7F11D-A700-40C6-A839-51AFB4A9517A}" type="slidenum">
              <a:rPr lang="en-US" altLang="en-US" smtClean="0"/>
              <a:pPr/>
              <a:t>38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0551610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2133" y="457201"/>
            <a:ext cx="7704667" cy="1099591"/>
          </a:xfrm>
        </p:spPr>
        <p:txBody>
          <a:bodyPr>
            <a:normAutofit fontScale="90000"/>
          </a:bodyPr>
          <a:lstStyle/>
          <a:p>
            <a:r>
              <a:rPr lang="en-AU" dirty="0" smtClean="0"/>
              <a:t>Does your clinic look like this??</a:t>
            </a:r>
            <a:br>
              <a:rPr lang="en-AU" dirty="0" smtClean="0"/>
            </a:br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Eastbound Clinic - Dr Alan Molloy</a:t>
            </a:r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C7F11D-A700-40C6-A839-51AFB4A9517A}" type="slidenum">
              <a:rPr lang="en-US" altLang="en-US" smtClean="0"/>
              <a:pPr/>
              <a:t>39</a:t>
            </a:fld>
            <a:endParaRPr lang="en-US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7791226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2133" y="457201"/>
            <a:ext cx="7704667" cy="883567"/>
          </a:xfrm>
        </p:spPr>
        <p:txBody>
          <a:bodyPr/>
          <a:lstStyle/>
          <a:p>
            <a:r>
              <a:rPr lang="en-AU" dirty="0" smtClean="0"/>
              <a:t>After bulk billing abandoned</a:t>
            </a:r>
            <a:endParaRPr lang="en-AU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7624" y="1412776"/>
            <a:ext cx="7142063" cy="4761376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Eastbound Clinic - Dr Alan Molloy</a:t>
            </a:r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C7F11D-A700-40C6-A839-51AFB4A9517A}" type="slidenum">
              <a:rPr lang="en-US" altLang="en-US" smtClean="0"/>
              <a:pPr/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7818703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2133" y="457201"/>
            <a:ext cx="7704667" cy="1387623"/>
          </a:xfrm>
        </p:spPr>
        <p:txBody>
          <a:bodyPr/>
          <a:lstStyle/>
          <a:p>
            <a:r>
              <a:rPr lang="en-AU" dirty="0" smtClean="0"/>
              <a:t>The Bulk Billing GP in the movie </a:t>
            </a:r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Eastbound Clinic - Dr Alan Molloy</a:t>
            </a:r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C7F11D-A700-40C6-A839-51AFB4A9517A}" type="slidenum">
              <a:rPr lang="en-US" altLang="en-US" smtClean="0"/>
              <a:pPr/>
              <a:t>40</a:t>
            </a:fld>
            <a:endParaRPr lang="en-US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5758468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2133" y="457201"/>
            <a:ext cx="7704667" cy="1603647"/>
          </a:xfrm>
        </p:spPr>
        <p:txBody>
          <a:bodyPr/>
          <a:lstStyle/>
          <a:p>
            <a:r>
              <a:rPr lang="en-AU" dirty="0" smtClean="0"/>
              <a:t>How he earned a bit of extra cash on the side…..</a:t>
            </a:r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Eastbound Clinic - Dr Alan Molloy</a:t>
            </a:r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C7F11D-A700-40C6-A839-51AFB4A9517A}" type="slidenum">
              <a:rPr lang="en-US" altLang="en-US" smtClean="0"/>
              <a:pPr/>
              <a:t>41</a:t>
            </a:fld>
            <a:endParaRPr lang="en-US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57186694"/>
      </p:ext>
    </p:extLst>
  </p:cSld>
  <p:clrMapOvr>
    <a:masterClrMapping/>
  </p:clrMapOvr>
  <p:transition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2133" y="457201"/>
            <a:ext cx="7704667" cy="1387623"/>
          </a:xfrm>
        </p:spPr>
        <p:txBody>
          <a:bodyPr/>
          <a:lstStyle/>
          <a:p>
            <a:r>
              <a:rPr lang="en-AU" dirty="0" smtClean="0"/>
              <a:t>How he reached his </a:t>
            </a:r>
            <a:r>
              <a:rPr lang="en-AU" dirty="0" err="1" smtClean="0"/>
              <a:t>grissly</a:t>
            </a:r>
            <a:r>
              <a:rPr lang="en-AU" dirty="0" smtClean="0"/>
              <a:t> end..</a:t>
            </a:r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Eastbound Clinic - Dr Alan Molloy</a:t>
            </a:r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C7F11D-A700-40C6-A839-51AFB4A9517A}" type="slidenum">
              <a:rPr lang="en-US" altLang="en-US" smtClean="0"/>
              <a:pPr/>
              <a:t>42</a:t>
            </a:fld>
            <a:endParaRPr lang="en-US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25890823"/>
      </p:ext>
    </p:extLst>
  </p:cSld>
  <p:clrMapOvr>
    <a:masterClrMapping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2133" y="457201"/>
            <a:ext cx="7704667" cy="1675655"/>
          </a:xfrm>
        </p:spPr>
        <p:txBody>
          <a:bodyPr/>
          <a:lstStyle/>
          <a:p>
            <a:r>
              <a:rPr lang="en-AU" dirty="0" smtClean="0"/>
              <a:t>The moral of this gruesome tale…if there is one..???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2133" y="2060848"/>
            <a:ext cx="7704667" cy="3938968"/>
          </a:xfrm>
        </p:spPr>
        <p:txBody>
          <a:bodyPr>
            <a:normAutofit fontScale="92500"/>
          </a:bodyPr>
          <a:lstStyle/>
          <a:p>
            <a:r>
              <a:rPr lang="en-AU" dirty="0" smtClean="0"/>
              <a:t>The public, the media, movie makers and thinkers in our society are not fools.  They know what is going on.  </a:t>
            </a:r>
          </a:p>
          <a:p>
            <a:r>
              <a:rPr lang="en-AU" dirty="0" smtClean="0"/>
              <a:t>There is a need for quality in all industries to ensure long term success.</a:t>
            </a:r>
          </a:p>
          <a:p>
            <a:r>
              <a:rPr lang="en-AU" dirty="0" smtClean="0"/>
              <a:t>In medical practice if you strive for quality, good value for money and overtly care for your patients, then you will be fine.</a:t>
            </a:r>
          </a:p>
          <a:p>
            <a:r>
              <a:rPr lang="en-AU" dirty="0" smtClean="0"/>
              <a:t>If you are just competing on price alone, then you are no different from a cut price service station offering a bigger fuel discount.  As your discount diminishes then your customers will leave you.</a:t>
            </a:r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Eastbound Clinic - Dr Alan Molloy</a:t>
            </a:r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C7F11D-A700-40C6-A839-51AFB4A9517A}" type="slidenum">
              <a:rPr lang="en-US" altLang="en-US" smtClean="0"/>
              <a:pPr/>
              <a:t>43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8554118"/>
      </p:ext>
    </p:extLst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How can Eastbound Clinic help?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Running seminars on topics of interest to local GPs</a:t>
            </a:r>
          </a:p>
          <a:p>
            <a:r>
              <a:rPr lang="en-AU" dirty="0" smtClean="0"/>
              <a:t>Specific training seminars for practice staff</a:t>
            </a:r>
          </a:p>
          <a:p>
            <a:r>
              <a:rPr lang="en-AU" dirty="0" smtClean="0"/>
              <a:t>On site assistance / consultancy to clinics</a:t>
            </a:r>
          </a:p>
          <a:p>
            <a:r>
              <a:rPr lang="en-AU" dirty="0" smtClean="0"/>
              <a:t>Eventually would like to become an RACGP Accredited CME provider to run Continuing Education for GPs and other Staff.</a:t>
            </a:r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Eastbound Clinic - Dr Alan Molloy</a:t>
            </a:r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C7F11D-A700-40C6-A839-51AFB4A9517A}" type="slidenum">
              <a:rPr lang="en-US" altLang="en-US" smtClean="0"/>
              <a:pPr/>
              <a:t>44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9741825"/>
      </p:ext>
    </p:extLst>
  </p:cSld>
  <p:clrMapOvr>
    <a:masterClrMapping/>
  </p:clrMapOvr>
  <p:transition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2133" y="457201"/>
            <a:ext cx="7704667" cy="1459631"/>
          </a:xfrm>
        </p:spPr>
        <p:txBody>
          <a:bodyPr/>
          <a:lstStyle/>
          <a:p>
            <a:r>
              <a:rPr lang="en-AU" dirty="0" smtClean="0"/>
              <a:t>What we shall be doing next at Eastbound?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Practical session for practice staff on how to privately billy.  For practice staff to train them.  There will be a cost.  Aim for late October / early November.</a:t>
            </a:r>
          </a:p>
          <a:p>
            <a:r>
              <a:rPr lang="en-AU" dirty="0" smtClean="0"/>
              <a:t>Social media and Facebook in General Practice.  Get your Facebook page up and running.  Will need a Facebook account prior to coming.</a:t>
            </a:r>
          </a:p>
          <a:p>
            <a:r>
              <a:rPr lang="en-AU" dirty="0" smtClean="0"/>
              <a:t>Will register as a CME provider with the RACGP</a:t>
            </a:r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Eastbound Clinic - Dr Alan Molloy</a:t>
            </a:r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C7F11D-A700-40C6-A839-51AFB4A9517A}" type="slidenum">
              <a:rPr lang="en-US" altLang="en-US" smtClean="0"/>
              <a:pPr/>
              <a:t>45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7904142"/>
      </p:ext>
    </p:extLst>
  </p:cSld>
  <p:clrMapOvr>
    <a:masterClrMapping/>
  </p:clrMapOvr>
  <p:transition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Thanks for coming…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Have a nice day…</a:t>
            </a:r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Eastbound Clinic - Dr Alan Molloy</a:t>
            </a:r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C7F11D-A700-40C6-A839-51AFB4A9517A}" type="slidenum">
              <a:rPr lang="en-US" altLang="en-US" smtClean="0"/>
              <a:pPr/>
              <a:t>46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12981313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2133" y="457201"/>
            <a:ext cx="7704667" cy="1315615"/>
          </a:xfrm>
        </p:spPr>
        <p:txBody>
          <a:bodyPr/>
          <a:lstStyle/>
          <a:p>
            <a:r>
              <a:rPr lang="en-AU" dirty="0" smtClean="0"/>
              <a:t>Our Reception – with bulk billing</a:t>
            </a:r>
            <a:endParaRPr lang="en-AU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9632" y="1484784"/>
            <a:ext cx="6782023" cy="4521349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Eastbound Clinic - Dr Alan Molloy</a:t>
            </a:r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C7F11D-A700-40C6-A839-51AFB4A9517A}" type="slidenum">
              <a:rPr lang="en-US" altLang="en-US" smtClean="0"/>
              <a:pPr/>
              <a:t>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4176742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2133" y="457201"/>
            <a:ext cx="7704667" cy="955575"/>
          </a:xfrm>
        </p:spPr>
        <p:txBody>
          <a:bodyPr>
            <a:normAutofit fontScale="90000"/>
          </a:bodyPr>
          <a:lstStyle/>
          <a:p>
            <a:r>
              <a:rPr lang="en-AU" dirty="0" smtClean="0"/>
              <a:t>Our reception – after abandoning bulk billing</a:t>
            </a:r>
            <a:endParaRPr lang="en-AU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34392" y="2132856"/>
            <a:ext cx="6133951" cy="4089301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Eastbound Clinic - Dr Alan Molloy</a:t>
            </a:r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C7F11D-A700-40C6-A839-51AFB4A9517A}" type="slidenum">
              <a:rPr lang="en-US" altLang="en-US" smtClean="0"/>
              <a:pPr/>
              <a:t>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84723508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Why Clinic Owners are suffering from bulk billing.</a:t>
            </a:r>
            <a:endParaRPr lang="en-AU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As bulk billing increases so do the % paid to Doctor Contractors increase</a:t>
            </a:r>
          </a:p>
          <a:p>
            <a:r>
              <a:rPr lang="en-AU" dirty="0" smtClean="0"/>
              <a:t>In 1990 40% was a good amount to be paid</a:t>
            </a:r>
          </a:p>
          <a:p>
            <a:r>
              <a:rPr lang="en-AU" dirty="0" smtClean="0"/>
              <a:t>In 2014 the average is about 60%</a:t>
            </a:r>
          </a:p>
          <a:p>
            <a:r>
              <a:rPr lang="en-AU" dirty="0" smtClean="0"/>
              <a:t>What effect does that have on Practice Finances, viability, investment in capital redevelopments, modernisation, etc.</a:t>
            </a:r>
            <a:endParaRPr lang="en-A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Eastbound Clinic - Dr Alan Molloy</a:t>
            </a:r>
            <a:endParaRPr lang="en-US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113CF-3F59-48E5-A4E9-50C903EB962C}" type="slidenum">
              <a:rPr lang="en-US" altLang="en-US" smtClean="0"/>
              <a:pPr/>
              <a:t>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8499387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en-US" smtClean="0"/>
              <a:t>Eastbound Clinic - Dr Alan Molloy</a:t>
            </a:r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C7F11D-A700-40C6-A839-51AFB4A9517A}" type="slidenum">
              <a:rPr lang="en-US" altLang="en-US" smtClean="0"/>
              <a:pPr/>
              <a:t>8</a:t>
            </a:fld>
            <a:endParaRPr lang="en-US" altLang="en-US"/>
          </a:p>
        </p:txBody>
      </p:sp>
      <p:sp>
        <p:nvSpPr>
          <p:cNvPr id="8" name="TextBox 7"/>
          <p:cNvSpPr txBox="1"/>
          <p:nvPr/>
        </p:nvSpPr>
        <p:spPr>
          <a:xfrm>
            <a:off x="1475656" y="332656"/>
            <a:ext cx="64807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400" dirty="0">
                <a:ln w="3175" cmpd="sng">
                  <a:noFill/>
                </a:ln>
                <a:latin typeface="+mj-lt"/>
                <a:ea typeface="+mj-ea"/>
                <a:cs typeface="+mj-cs"/>
              </a:rPr>
              <a:t>For a Doctor to earn $150 per hour how many patients do they need to see per hour and what percentage do they need to be paid ??</a:t>
            </a:r>
          </a:p>
        </p:txBody>
      </p:sp>
      <p:graphicFrame>
        <p:nvGraphicFramePr>
          <p:cNvPr id="3" name="Content Placeholder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3839052"/>
              </p:ext>
            </p:extLst>
          </p:nvPr>
        </p:nvGraphicFramePr>
        <p:xfrm>
          <a:off x="179512" y="1700808"/>
          <a:ext cx="8483298" cy="33641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2168"/>
                <a:gridCol w="576064"/>
                <a:gridCol w="288032"/>
                <a:gridCol w="561975"/>
                <a:gridCol w="576064"/>
                <a:gridCol w="561975"/>
                <a:gridCol w="561975"/>
                <a:gridCol w="561975"/>
                <a:gridCol w="561975"/>
                <a:gridCol w="561975"/>
                <a:gridCol w="561975"/>
                <a:gridCol w="561975"/>
                <a:gridCol w="561975"/>
                <a:gridCol w="473195"/>
              </a:tblGrid>
              <a:tr h="432048">
                <a:tc>
                  <a:txBody>
                    <a:bodyPr/>
                    <a:lstStyle/>
                    <a:p>
                      <a:pPr algn="l" fontAlgn="t"/>
                      <a:r>
                        <a:rPr lang="en-A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BILLING SCENARIOS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A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BILLING </a:t>
                      </a:r>
                      <a:r>
                        <a:rPr lang="en-A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PER HOUR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endParaRPr lang="en-A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 gridSpan="7">
                  <a:txBody>
                    <a:bodyPr/>
                    <a:lstStyle/>
                    <a:p>
                      <a:pPr algn="l" fontAlgn="t"/>
                      <a:r>
                        <a:rPr lang="en-A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% PAID TO DOCTOR : INCOME PER DOCTOR PER HOUR</a:t>
                      </a:r>
                    </a:p>
                  </a:txBody>
                  <a:tcPr marL="9525" marR="9525" marT="9525" marB="0"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</a:tr>
              <a:tr h="415893">
                <a:tc>
                  <a:txBody>
                    <a:bodyPr/>
                    <a:lstStyle/>
                    <a:p>
                      <a:pPr algn="l" fontAlgn="b"/>
                      <a:r>
                        <a:rPr lang="en-AU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 PATIENTS PER HOUR: BULK BILLED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AU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A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55%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AU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AU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65%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AU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AU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75%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AU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AU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85%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AU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AU" sz="11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95%</a:t>
                      </a:r>
                    </a:p>
                  </a:txBody>
                  <a:tcPr marL="9525" marR="9525" marT="9525" marB="0" anchor="b"/>
                </a:tc>
              </a:tr>
              <a:tr h="207521">
                <a:tc>
                  <a:txBody>
                    <a:bodyPr/>
                    <a:lstStyle/>
                    <a:p>
                      <a:pPr algn="l" fontAlgn="b"/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AU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$160.50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AU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$80.25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AU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$88.28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AU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$96.30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AU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$104.33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AU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$112.35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AU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$120.38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AU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$128.40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AU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$136.43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AU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$144.45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AU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$</a:t>
                      </a:r>
                      <a:r>
                        <a:rPr lang="en-AU" sz="11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152.4</a:t>
                      </a:r>
                      <a:endParaRPr lang="en-AU" sz="1100" b="0" i="0" u="none" strike="noStrike" dirty="0">
                        <a:solidFill>
                          <a:srgbClr val="FF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</a:tr>
              <a:tr h="480249">
                <a:tc>
                  <a:txBody>
                    <a:bodyPr/>
                    <a:lstStyle/>
                    <a:p>
                      <a:pPr algn="l" fontAlgn="b"/>
                      <a:r>
                        <a:rPr lang="en-AU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 PATIENTS PER HOUR: BULK BILLED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t"/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AU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AU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55%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AU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AU" sz="11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65%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</a:tr>
              <a:tr h="206601">
                <a:tc>
                  <a:txBody>
                    <a:bodyPr/>
                    <a:lstStyle/>
                    <a:p>
                      <a:pPr algn="l" fontAlgn="b"/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AU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$240.75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AU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$120.38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AU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$132.41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AU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$144.45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AU" sz="11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$156.49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</a:tr>
              <a:tr h="401509">
                <a:tc>
                  <a:txBody>
                    <a:bodyPr/>
                    <a:lstStyle/>
                    <a:p>
                      <a:pPr algn="l" fontAlgn="b"/>
                      <a:r>
                        <a:rPr lang="en-AU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 PATIENTS PER HOUR: BULK BILLED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t"/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A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45%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AU" sz="11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50%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AU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55%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AU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AU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65%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</a:tr>
              <a:tr h="265932">
                <a:tc>
                  <a:txBody>
                    <a:bodyPr/>
                    <a:lstStyle/>
                    <a:p>
                      <a:pPr algn="l" fontAlgn="b"/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AU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$321.00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AU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$144.45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AU" sz="11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$160.50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AU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$176.55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AU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$192.60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AU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$208.65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</a:tr>
              <a:tr h="623478">
                <a:tc>
                  <a:txBody>
                    <a:bodyPr/>
                    <a:lstStyle/>
                    <a:p>
                      <a:pPr algn="l" fontAlgn="b"/>
                      <a:r>
                        <a:rPr lang="en-AU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 PATIENTS PER HOUR: EASTBOUND PRIVATE BILLING POLICY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t"/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b"/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AU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AU" sz="11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55%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AU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AU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65%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</a:tr>
              <a:tr h="193935">
                <a:tc>
                  <a:txBody>
                    <a:bodyPr/>
                    <a:lstStyle/>
                    <a:p>
                      <a:pPr algn="l" fontAlgn="b"/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AU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$290.10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AU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$145.05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AU" sz="11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$159.56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AU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$174.06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AU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$188.57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AU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A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4136343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AU" altLang="en-US" smtClean="0"/>
              <a:t>Prior to Copayment</a:t>
            </a:r>
          </a:p>
        </p:txBody>
      </p:sp>
      <p:sp>
        <p:nvSpPr>
          <p:cNvPr id="6149" name="Rectangle 3"/>
          <p:cNvSpPr>
            <a:spLocks noGrp="1" noChangeArrowheads="1"/>
          </p:cNvSpPr>
          <p:nvPr>
            <p:ph idx="1"/>
          </p:nvPr>
        </p:nvSpPr>
        <p:spPr>
          <a:xfrm>
            <a:off x="990600" y="2209800"/>
            <a:ext cx="7772400" cy="4114800"/>
          </a:xfrm>
        </p:spPr>
        <p:txBody>
          <a:bodyPr>
            <a:normAutofit/>
          </a:bodyPr>
          <a:lstStyle/>
          <a:p>
            <a:r>
              <a:rPr lang="en-AU" altLang="en-US" sz="3600" dirty="0" smtClean="0"/>
              <a:t>Bulk billing approx. 80% of patients for HCC holders/pensioners</a:t>
            </a:r>
          </a:p>
          <a:p>
            <a:r>
              <a:rPr lang="en-AU" altLang="en-US" sz="3600" dirty="0" smtClean="0"/>
              <a:t>Private fee at approx. the AMA rates</a:t>
            </a:r>
          </a:p>
        </p:txBody>
      </p:sp>
      <p:sp>
        <p:nvSpPr>
          <p:cNvPr id="6146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>
                <a:latin typeface="Arial Narrow" panose="020B0606020202030204" pitchFamily="34" charset="0"/>
              </a:rPr>
              <a:t>Eastbound Clinic - Dr Alan Molloy</a:t>
            </a:r>
          </a:p>
        </p:txBody>
      </p:sp>
      <p:sp>
        <p:nvSpPr>
          <p:cNvPr id="6147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681E6FBF-78EB-4BDE-8340-E6EBA5B124D8}" type="slidenum">
              <a:rPr lang="en-US" altLang="en-US">
                <a:latin typeface="Arial Narrow" panose="020B0606020202030204" pitchFamily="34" charset="0"/>
              </a:rPr>
              <a:pPr/>
              <a:t>9</a:t>
            </a:fld>
            <a:endParaRPr lang="en-US" altLang="en-US">
              <a:latin typeface="Arial Narrow" panose="020B060602020203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rallax">
  <a:themeElements>
    <a:clrScheme name="Parallax">
      <a:dk1>
        <a:sysClr val="windowText" lastClr="000000"/>
      </a:dk1>
      <a:lt1>
        <a:sysClr val="window" lastClr="FFFFFF"/>
      </a:lt1>
      <a:dk2>
        <a:srgbClr val="212121"/>
      </a:dk2>
      <a:lt2>
        <a:srgbClr val="EBEBEB"/>
      </a:lt2>
      <a:accent1>
        <a:srgbClr val="30ACEC"/>
      </a:accent1>
      <a:accent2>
        <a:srgbClr val="80C34F"/>
      </a:accent2>
      <a:accent3>
        <a:srgbClr val="E29D3E"/>
      </a:accent3>
      <a:accent4>
        <a:srgbClr val="D64A3B"/>
      </a:accent4>
      <a:accent5>
        <a:srgbClr val="D64787"/>
      </a:accent5>
      <a:accent6>
        <a:srgbClr val="A666E1"/>
      </a:accent6>
      <a:hlink>
        <a:srgbClr val="3085ED"/>
      </a:hlink>
      <a:folHlink>
        <a:srgbClr val="82B6F4"/>
      </a:folHlink>
    </a:clrScheme>
    <a:fontScheme name="Parallax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lax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Parallax" id="{3388167B-A2EB-4685-9635-1831D9AEF8C4}" vid="{4F7A876A-7598-49CA-AFC8-8EDA2551E4A7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Parallax</Template>
  <TotalTime>1776</TotalTime>
  <Words>1706</Words>
  <Application>Microsoft Office PowerPoint</Application>
  <PresentationFormat>On-screen Show (4:3)</PresentationFormat>
  <Paragraphs>327</Paragraphs>
  <Slides>46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46</vt:i4>
      </vt:variant>
    </vt:vector>
  </HeadingPairs>
  <TitlesOfParts>
    <vt:vector size="54" baseType="lpstr">
      <vt:lpstr>Arial</vt:lpstr>
      <vt:lpstr>Times New Roman</vt:lpstr>
      <vt:lpstr>Arial Narrow</vt:lpstr>
      <vt:lpstr>Corbel</vt:lpstr>
      <vt:lpstr>Wingdings</vt:lpstr>
      <vt:lpstr>Calibri</vt:lpstr>
      <vt:lpstr>Parallax</vt:lpstr>
      <vt:lpstr>Bitmap Image</vt:lpstr>
      <vt:lpstr>Abandoning  Bulk Billing</vt:lpstr>
      <vt:lpstr>The main issue:</vt:lpstr>
      <vt:lpstr>Before bulk billing</vt:lpstr>
      <vt:lpstr>After bulk billing abandoned</vt:lpstr>
      <vt:lpstr>Our Reception – with bulk billing</vt:lpstr>
      <vt:lpstr>Our reception – after abandoning bulk billing</vt:lpstr>
      <vt:lpstr>Why Clinic Owners are suffering from bulk billing.</vt:lpstr>
      <vt:lpstr>PowerPoint Presentation</vt:lpstr>
      <vt:lpstr>Prior to Copayment</vt:lpstr>
      <vt:lpstr>When copayments were introduced </vt:lpstr>
      <vt:lpstr>Current Co-Payments</vt:lpstr>
      <vt:lpstr>Effect of billing policy on income</vt:lpstr>
      <vt:lpstr>CPI ,Average weekly earnings, etc</vt:lpstr>
      <vt:lpstr>The Main Fears</vt:lpstr>
      <vt:lpstr>The Outcomes</vt:lpstr>
      <vt:lpstr>Do You Lose Patients to Other Clinics ?</vt:lpstr>
      <vt:lpstr>Do You Lose Patients to Other Clinics? Diagram circa 2000 – 15 clinics. Where have all the Doctors gone ??</vt:lpstr>
      <vt:lpstr>Current local GPs -  9 clinics Practices that have closed :  Dr’e  De Crespigny (1) , Alan Hoskin (1), Dennis Morgan (1), Cheltenham Rd Clinic (on South Rd) (2-3 doctors), Centre Rd Medical Clinic (5 FT doctors) has been reborn, Martakis (2),  Greek Doctor in Centre Rd (1), McKinnon Sports Medical clinic (3), Abbeysinghe (2) reducing hours.</vt:lpstr>
      <vt:lpstr>Do You Lose Patients to Other Clinics ?</vt:lpstr>
      <vt:lpstr>Do You Lose Patients to Other Clinics ?</vt:lpstr>
      <vt:lpstr>“Too Hard...””</vt:lpstr>
      <vt:lpstr>“Too Hard…”</vt:lpstr>
      <vt:lpstr>Our System</vt:lpstr>
      <vt:lpstr>Can Patients Afford it?</vt:lpstr>
      <vt:lpstr>Can Patients Afford it?</vt:lpstr>
      <vt:lpstr>Can Patients Afford it?</vt:lpstr>
      <vt:lpstr>Can Patients Afford it?</vt:lpstr>
      <vt:lpstr>Implementing Copayments</vt:lpstr>
      <vt:lpstr>PowerPoint Presentation</vt:lpstr>
      <vt:lpstr>PowerPoint Presentation</vt:lpstr>
      <vt:lpstr>PowerPoint Presentation</vt:lpstr>
      <vt:lpstr>Implementing Copayments</vt:lpstr>
      <vt:lpstr>For a 100% B/B Clinic</vt:lpstr>
      <vt:lpstr>Is it all too hard?</vt:lpstr>
      <vt:lpstr>Corporatisation: Why is it succeeding?</vt:lpstr>
      <vt:lpstr>Corporatisation:</vt:lpstr>
      <vt:lpstr>Why is the Govt introducing a copayment?</vt:lpstr>
      <vt:lpstr>Do you have a sense of humour? The Movie “Siam Sunset”</vt:lpstr>
      <vt:lpstr>Does your clinic look like this?? </vt:lpstr>
      <vt:lpstr>The Bulk Billing GP in the movie </vt:lpstr>
      <vt:lpstr>How he earned a bit of extra cash on the side…..</vt:lpstr>
      <vt:lpstr>How he reached his grissly end..</vt:lpstr>
      <vt:lpstr>The moral of this gruesome tale…if there is one..???</vt:lpstr>
      <vt:lpstr>How can Eastbound Clinic help?</vt:lpstr>
      <vt:lpstr>What we shall be doing next at Eastbound?</vt:lpstr>
      <vt:lpstr>Thanks for coming…</vt:lpstr>
    </vt:vector>
  </TitlesOfParts>
  <Company>Eastbound Clinic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Bulk Billing Talk October 2000</dc:title>
  <dc:creator>Dr Alan Molloy</dc:creator>
  <cp:keywords>Eastbound Clinic: Practice Makes Perfect</cp:keywords>
  <cp:lastModifiedBy>Alan Molloy</cp:lastModifiedBy>
  <cp:revision>69</cp:revision>
  <cp:lastPrinted>2000-10-23T01:29:58Z</cp:lastPrinted>
  <dcterms:created xsi:type="dcterms:W3CDTF">1999-11-18T04:41:06Z</dcterms:created>
  <dcterms:modified xsi:type="dcterms:W3CDTF">2014-09-23T02:38:57Z</dcterms:modified>
</cp:coreProperties>
</file>